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52"/>
  </p:notesMasterIdLst>
  <p:sldIdLst>
    <p:sldId id="284" r:id="rId2"/>
    <p:sldId id="278" r:id="rId3"/>
    <p:sldId id="312" r:id="rId4"/>
    <p:sldId id="313" r:id="rId5"/>
    <p:sldId id="314" r:id="rId6"/>
    <p:sldId id="315" r:id="rId7"/>
    <p:sldId id="316" r:id="rId8"/>
    <p:sldId id="317" r:id="rId9"/>
    <p:sldId id="318" r:id="rId10"/>
    <p:sldId id="319" r:id="rId11"/>
    <p:sldId id="320" r:id="rId12"/>
    <p:sldId id="321" r:id="rId13"/>
    <p:sldId id="358" r:id="rId14"/>
    <p:sldId id="360" r:id="rId15"/>
    <p:sldId id="359" r:id="rId16"/>
    <p:sldId id="361" r:id="rId17"/>
    <p:sldId id="362" r:id="rId18"/>
    <p:sldId id="363" r:id="rId19"/>
    <p:sldId id="364" r:id="rId20"/>
    <p:sldId id="365" r:id="rId21"/>
    <p:sldId id="356" r:id="rId22"/>
    <p:sldId id="323" r:id="rId23"/>
    <p:sldId id="333" r:id="rId24"/>
    <p:sldId id="335" r:id="rId25"/>
    <p:sldId id="336" r:id="rId26"/>
    <p:sldId id="337" r:id="rId27"/>
    <p:sldId id="338" r:id="rId28"/>
    <p:sldId id="340" r:id="rId29"/>
    <p:sldId id="341" r:id="rId30"/>
    <p:sldId id="334" r:id="rId31"/>
    <p:sldId id="324" r:id="rId32"/>
    <p:sldId id="326" r:id="rId33"/>
    <p:sldId id="325" r:id="rId34"/>
    <p:sldId id="327" r:id="rId35"/>
    <p:sldId id="328" r:id="rId36"/>
    <p:sldId id="329" r:id="rId37"/>
    <p:sldId id="357" r:id="rId38"/>
    <p:sldId id="331" r:id="rId39"/>
    <p:sldId id="342" r:id="rId40"/>
    <p:sldId id="343" r:id="rId41"/>
    <p:sldId id="344" r:id="rId42"/>
    <p:sldId id="345" r:id="rId43"/>
    <p:sldId id="346" r:id="rId44"/>
    <p:sldId id="347" r:id="rId45"/>
    <p:sldId id="348" r:id="rId46"/>
    <p:sldId id="349" r:id="rId47"/>
    <p:sldId id="350" r:id="rId48"/>
    <p:sldId id="353" r:id="rId49"/>
    <p:sldId id="355" r:id="rId50"/>
    <p:sldId id="286" r:id="rId5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CC0000"/>
    <a:srgbClr val="FF9933"/>
    <a:srgbClr val="FFFF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5" autoAdjust="0"/>
  </p:normalViewPr>
  <p:slideViewPr>
    <p:cSldViewPr>
      <p:cViewPr varScale="1">
        <p:scale>
          <a:sx n="66" d="100"/>
          <a:sy n="66" d="100"/>
        </p:scale>
        <p:origin x="876"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6EBCE-D49C-4E0F-BEC6-129B398155E5}" type="datetimeFigureOut">
              <a:rPr lang="zh-CN" altLang="en-US" smtClean="0"/>
              <a:t>2017/8/16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A86ED-B0F1-4C9F-8987-B35D6747A4C1}" type="slidenum">
              <a:rPr lang="zh-CN" altLang="en-US" smtClean="0"/>
              <a:t>‹#›</a:t>
            </a:fld>
            <a:endParaRPr lang="zh-CN" altLang="en-US"/>
          </a:p>
        </p:txBody>
      </p:sp>
    </p:spTree>
    <p:extLst>
      <p:ext uri="{BB962C8B-B14F-4D97-AF65-F5344CB8AC3E}">
        <p14:creationId xmlns:p14="http://schemas.microsoft.com/office/powerpoint/2010/main" val="91514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2C4C25B-62BC-4AD3-8301-133DAB1D665D}" type="datetime1">
              <a:rPr lang="zh-CN" altLang="en-US" smtClean="0"/>
              <a:pPr/>
              <a:t>2017/8/16</a:t>
            </a:fld>
            <a:endParaRPr lang="zh-CN" altLang="en-US" sz="1200"/>
          </a:p>
        </p:txBody>
      </p:sp>
      <p:sp>
        <p:nvSpPr>
          <p:cNvPr id="5" name="灯片编号占位符 4"/>
          <p:cNvSpPr>
            <a:spLocks noGrp="1"/>
          </p:cNvSpPr>
          <p:nvPr>
            <p:ph type="sldNum" sz="quarter" idx="11"/>
          </p:nvPr>
        </p:nvSpPr>
        <p:spPr/>
        <p:txBody>
          <a:bodyPr/>
          <a:lstStyle/>
          <a:p>
            <a:fld id="{C14EF7D8-8C42-43F6-87AD-A41B81F6A71E}" type="slidenum">
              <a:rPr lang="zh-CN" altLang="en-US" smtClean="0"/>
              <a:pPr/>
              <a:t>1</a:t>
            </a:fld>
            <a:endParaRPr lang="zh-CN" altLang="en-US" sz="1200"/>
          </a:p>
        </p:txBody>
      </p:sp>
    </p:spTree>
    <p:extLst>
      <p:ext uri="{BB962C8B-B14F-4D97-AF65-F5344CB8AC3E}">
        <p14:creationId xmlns:p14="http://schemas.microsoft.com/office/powerpoint/2010/main" val="66921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9</a:t>
            </a:fld>
            <a:endParaRPr lang="zh-CN" altLang="en-US"/>
          </a:p>
        </p:txBody>
      </p:sp>
    </p:spTree>
    <p:extLst>
      <p:ext uri="{BB962C8B-B14F-4D97-AF65-F5344CB8AC3E}">
        <p14:creationId xmlns:p14="http://schemas.microsoft.com/office/powerpoint/2010/main" val="352305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10</a:t>
            </a:fld>
            <a:endParaRPr lang="zh-CN" altLang="en-US"/>
          </a:p>
        </p:txBody>
      </p:sp>
    </p:spTree>
    <p:extLst>
      <p:ext uri="{BB962C8B-B14F-4D97-AF65-F5344CB8AC3E}">
        <p14:creationId xmlns:p14="http://schemas.microsoft.com/office/powerpoint/2010/main" val="3871038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11</a:t>
            </a:fld>
            <a:endParaRPr lang="zh-CN" altLang="en-US"/>
          </a:p>
        </p:txBody>
      </p:sp>
    </p:spTree>
    <p:extLst>
      <p:ext uri="{BB962C8B-B14F-4D97-AF65-F5344CB8AC3E}">
        <p14:creationId xmlns:p14="http://schemas.microsoft.com/office/powerpoint/2010/main" val="192945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22</a:t>
            </a:fld>
            <a:endParaRPr lang="zh-CN" altLang="en-US"/>
          </a:p>
        </p:txBody>
      </p:sp>
    </p:spTree>
    <p:extLst>
      <p:ext uri="{BB962C8B-B14F-4D97-AF65-F5344CB8AC3E}">
        <p14:creationId xmlns:p14="http://schemas.microsoft.com/office/powerpoint/2010/main" val="4859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23</a:t>
            </a:fld>
            <a:endParaRPr lang="zh-CN" altLang="en-US"/>
          </a:p>
        </p:txBody>
      </p:sp>
    </p:spTree>
    <p:extLst>
      <p:ext uri="{BB962C8B-B14F-4D97-AF65-F5344CB8AC3E}">
        <p14:creationId xmlns:p14="http://schemas.microsoft.com/office/powerpoint/2010/main" val="2647054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30</a:t>
            </a:fld>
            <a:endParaRPr lang="zh-CN" altLang="en-US"/>
          </a:p>
        </p:txBody>
      </p:sp>
    </p:spTree>
    <p:extLst>
      <p:ext uri="{BB962C8B-B14F-4D97-AF65-F5344CB8AC3E}">
        <p14:creationId xmlns:p14="http://schemas.microsoft.com/office/powerpoint/2010/main" val="412514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15" name="组合 1"/>
          <p:cNvGrpSpPr>
            <a:grpSpLocks/>
          </p:cNvGrpSpPr>
          <p:nvPr/>
        </p:nvGrpSpPr>
        <p:grpSpPr bwMode="auto">
          <a:xfrm rot="16200000">
            <a:off x="-2678189" y="-364174"/>
            <a:ext cx="5356378" cy="7286839"/>
            <a:chOff x="0" y="0"/>
            <a:chExt cx="1900597" cy="2502024"/>
          </a:xfrm>
        </p:grpSpPr>
        <p:sp>
          <p:nvSpPr>
            <p:cNvPr id="16" name="椭圆 5"/>
            <p:cNvSpPr>
              <a:spLocks noChangeArrowheads="1"/>
            </p:cNvSpPr>
            <p:nvPr/>
          </p:nvSpPr>
          <p:spPr bwMode="auto">
            <a:xfrm rot="735593">
              <a:off x="343051" y="452840"/>
              <a:ext cx="848430" cy="204918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7" name="椭圆 5"/>
            <p:cNvSpPr>
              <a:spLocks noChangeArrowheads="1"/>
            </p:cNvSpPr>
            <p:nvPr/>
          </p:nvSpPr>
          <p:spPr bwMode="auto">
            <a:xfrm rot="12652035">
              <a:off x="0" y="0"/>
              <a:ext cx="771893"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8" name="椭圆 5"/>
            <p:cNvSpPr>
              <a:spLocks noChangeArrowheads="1"/>
            </p:cNvSpPr>
            <p:nvPr/>
          </p:nvSpPr>
          <p:spPr bwMode="auto">
            <a:xfrm rot="20991934">
              <a:off x="764731" y="482843"/>
              <a:ext cx="866885"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9" name="椭圆 5"/>
            <p:cNvSpPr>
              <a:spLocks noChangeArrowheads="1"/>
            </p:cNvSpPr>
            <p:nvPr/>
          </p:nvSpPr>
          <p:spPr bwMode="auto">
            <a:xfrm rot="19847620">
              <a:off x="1096598" y="11122"/>
              <a:ext cx="803999"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grpSp>
      <p:sp>
        <p:nvSpPr>
          <p:cNvPr id="9" name="椭圆 20"/>
          <p:cNvSpPr>
            <a:spLocks noChangeArrowheads="1"/>
          </p:cNvSpPr>
          <p:nvPr/>
        </p:nvSpPr>
        <p:spPr bwMode="auto">
          <a:xfrm>
            <a:off x="3829239" y="1217489"/>
            <a:ext cx="416982" cy="419100"/>
          </a:xfrm>
          <a:prstGeom prst="ellipse">
            <a:avLst/>
          </a:prstGeom>
          <a:solidFill>
            <a:srgbClr val="E3AD71"/>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 name="椭圆 20"/>
          <p:cNvSpPr>
            <a:spLocks noChangeArrowheads="1"/>
          </p:cNvSpPr>
          <p:nvPr/>
        </p:nvSpPr>
        <p:spPr bwMode="auto">
          <a:xfrm>
            <a:off x="3831534" y="3220183"/>
            <a:ext cx="416982" cy="419100"/>
          </a:xfrm>
          <a:prstGeom prst="ellipse">
            <a:avLst/>
          </a:prstGeom>
          <a:solidFill>
            <a:srgbClr val="88ABBD"/>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 name="椭圆 20"/>
          <p:cNvSpPr>
            <a:spLocks noChangeArrowheads="1"/>
          </p:cNvSpPr>
          <p:nvPr userDrawn="1"/>
        </p:nvSpPr>
        <p:spPr bwMode="auto">
          <a:xfrm>
            <a:off x="3811109" y="5227464"/>
            <a:ext cx="416982" cy="419100"/>
          </a:xfrm>
          <a:prstGeom prst="ellipse">
            <a:avLst/>
          </a:prstGeom>
          <a:solidFill>
            <a:srgbClr val="BF638A"/>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1821695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21" name="文本框 20"/>
          <p:cNvSpPr txBox="1"/>
          <p:nvPr/>
        </p:nvSpPr>
        <p:spPr>
          <a:xfrm>
            <a:off x="0" y="3712"/>
            <a:ext cx="12192000" cy="936000"/>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9364665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1" y="275167"/>
            <a:ext cx="109728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2"/>
            <a:ext cx="2844800" cy="366182"/>
          </a:xfrm>
          <a:prstGeom prst="rect">
            <a:avLst/>
          </a:prstGeom>
        </p:spPr>
        <p:txBody>
          <a:bodyPr/>
          <a:lstStyle>
            <a:lvl1pPr>
              <a:defRPr/>
            </a:lvl1pPr>
          </a:lstStyle>
          <a:p>
            <a:fld id="{C764DE79-268F-4C1A-8933-263129D2AF90}" type="datetimeFigureOut">
              <a:rPr lang="en-US" smtClean="0"/>
              <a:t>8/16/2017</a:t>
            </a:fld>
            <a:endParaRPr lang="en-US" dirty="0"/>
          </a:p>
        </p:txBody>
      </p:sp>
      <p:sp>
        <p:nvSpPr>
          <p:cNvPr id="4" name="页脚占位符 3"/>
          <p:cNvSpPr>
            <a:spLocks noGrp="1"/>
          </p:cNvSpPr>
          <p:nvPr>
            <p:ph type="ftr" sz="quarter" idx="11"/>
          </p:nvPr>
        </p:nvSpPr>
        <p:spPr>
          <a:xfrm>
            <a:off x="4165600" y="6356352"/>
            <a:ext cx="3860800" cy="366182"/>
          </a:xfrm>
          <a:prstGeom prst="rect">
            <a:avLst/>
          </a:prstGeom>
        </p:spPr>
        <p:txBody>
          <a:bodyPr/>
          <a:lstStyle>
            <a:lvl1pPr>
              <a:defRPr/>
            </a:lvl1pPr>
          </a:lstStyle>
          <a:p>
            <a:endParaRPr lang="en-US" dirty="0"/>
          </a:p>
        </p:txBody>
      </p:sp>
      <p:sp>
        <p:nvSpPr>
          <p:cNvPr id="5" name="灯片编号占位符 4"/>
          <p:cNvSpPr>
            <a:spLocks noGrp="1"/>
          </p:cNvSpPr>
          <p:nvPr>
            <p:ph type="sldNum" sz="quarter" idx="12"/>
          </p:nvPr>
        </p:nvSpPr>
        <p:spPr>
          <a:xfrm>
            <a:off x="8737600" y="6356352"/>
            <a:ext cx="2844800" cy="366182"/>
          </a:xfrm>
          <a:prstGeom prst="rect">
            <a:avLst/>
          </a:prstGeom>
        </p:spPr>
        <p:txBody>
          <a:bodyPr/>
          <a:lstStyle>
            <a:lvl1pPr>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68904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sp>
        <p:nvSpPr>
          <p:cNvPr id="21" name="文本框 20"/>
          <p:cNvSpPr txBox="1"/>
          <p:nvPr/>
        </p:nvSpPr>
        <p:spPr>
          <a:xfrm>
            <a:off x="0" y="-11286"/>
            <a:ext cx="12192000" cy="369332"/>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3706163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C764DE79-268F-4C1A-8933-263129D2AF90}" type="datetimeFigureOut">
              <a:rPr lang="en-US" smtClean="0"/>
              <a:t>8/16/2017</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296384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iming>
    <p:tnLst>
      <p:par>
        <p:cTn id="1" dur="indefinite" restart="never" nodeType="tmRoot"/>
      </p:par>
    </p:tnLst>
  </p:timing>
  <p:txStyles>
    <p:titleStyle>
      <a:lvl1pPr algn="l" defTabSz="913938"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38" rtl="0" eaLnBrk="1" latinLnBrk="0" hangingPunct="1">
        <a:defRPr sz="1799" kern="1200">
          <a:solidFill>
            <a:schemeClr val="tx1"/>
          </a:solidFill>
          <a:latin typeface="+mn-lt"/>
          <a:ea typeface="+mn-ea"/>
          <a:cs typeface="+mn-cs"/>
        </a:defRPr>
      </a:lvl1pPr>
      <a:lvl2pPr marL="456969" algn="l" defTabSz="913938" rtl="0" eaLnBrk="1" latinLnBrk="0" hangingPunct="1">
        <a:defRPr sz="1799" kern="1200">
          <a:solidFill>
            <a:schemeClr val="tx1"/>
          </a:solidFill>
          <a:latin typeface="+mn-lt"/>
          <a:ea typeface="+mn-ea"/>
          <a:cs typeface="+mn-cs"/>
        </a:defRPr>
      </a:lvl2pPr>
      <a:lvl3pPr marL="913938" algn="l" defTabSz="913938" rtl="0" eaLnBrk="1" latinLnBrk="0" hangingPunct="1">
        <a:defRPr sz="1799" kern="1200">
          <a:solidFill>
            <a:schemeClr val="tx1"/>
          </a:solidFill>
          <a:latin typeface="+mn-lt"/>
          <a:ea typeface="+mn-ea"/>
          <a:cs typeface="+mn-cs"/>
        </a:defRPr>
      </a:lvl3pPr>
      <a:lvl4pPr marL="1370907" algn="l" defTabSz="913938" rtl="0" eaLnBrk="1" latinLnBrk="0" hangingPunct="1">
        <a:defRPr sz="1799" kern="1200">
          <a:solidFill>
            <a:schemeClr val="tx1"/>
          </a:solidFill>
          <a:latin typeface="+mn-lt"/>
          <a:ea typeface="+mn-ea"/>
          <a:cs typeface="+mn-cs"/>
        </a:defRPr>
      </a:lvl4pPr>
      <a:lvl5pPr marL="1827876" algn="l" defTabSz="913938" rtl="0" eaLnBrk="1" latinLnBrk="0" hangingPunct="1">
        <a:defRPr sz="1799" kern="1200">
          <a:solidFill>
            <a:schemeClr val="tx1"/>
          </a:solidFill>
          <a:latin typeface="+mn-lt"/>
          <a:ea typeface="+mn-ea"/>
          <a:cs typeface="+mn-cs"/>
        </a:defRPr>
      </a:lvl5pPr>
      <a:lvl6pPr marL="2284846" algn="l" defTabSz="913938" rtl="0" eaLnBrk="1" latinLnBrk="0" hangingPunct="1">
        <a:defRPr sz="1799" kern="1200">
          <a:solidFill>
            <a:schemeClr val="tx1"/>
          </a:solidFill>
          <a:latin typeface="+mn-lt"/>
          <a:ea typeface="+mn-ea"/>
          <a:cs typeface="+mn-cs"/>
        </a:defRPr>
      </a:lvl6pPr>
      <a:lvl7pPr marL="2741815" algn="l" defTabSz="913938" rtl="0" eaLnBrk="1" latinLnBrk="0" hangingPunct="1">
        <a:defRPr sz="1799" kern="1200">
          <a:solidFill>
            <a:schemeClr val="tx1"/>
          </a:solidFill>
          <a:latin typeface="+mn-lt"/>
          <a:ea typeface="+mn-ea"/>
          <a:cs typeface="+mn-cs"/>
        </a:defRPr>
      </a:lvl7pPr>
      <a:lvl8pPr marL="3198784" algn="l" defTabSz="913938" rtl="0" eaLnBrk="1" latinLnBrk="0" hangingPunct="1">
        <a:defRPr sz="1799" kern="1200">
          <a:solidFill>
            <a:schemeClr val="tx1"/>
          </a:solidFill>
          <a:latin typeface="+mn-lt"/>
          <a:ea typeface="+mn-ea"/>
          <a:cs typeface="+mn-cs"/>
        </a:defRPr>
      </a:lvl8pPr>
      <a:lvl9pPr marL="3655753" algn="l" defTabSz="91393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hyperlink" Target="http://guide.ppsj.com.cn/art/4864/19572390/index1.html" TargetMode="External"/><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hyperlink" Target="http://bbs.redocn.com/thread-68835-1-1.html" TargetMode="External"/><Relationship Id="rId1" Type="http://schemas.openxmlformats.org/officeDocument/2006/relationships/slideLayout" Target="../slideLayouts/slideLayout2.xml"/><Relationship Id="rId6" Type="http://schemas.openxmlformats.org/officeDocument/2006/relationships/hyperlink" Target="http://hi.baidu.com/wishkey/album/item/a29d9ba1305d4c9b4710649e.html" TargetMode="External"/><Relationship Id="rId5" Type="http://schemas.openxmlformats.org/officeDocument/2006/relationships/image" Target="../media/image7.jpeg"/><Relationship Id="rId4" Type="http://schemas.openxmlformats.org/officeDocument/2006/relationships/hyperlink" Target="http://www.nipic.com/show/3/82/787e1ae9c5eef323.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25"/>
          <p:cNvGrpSpPr>
            <a:grpSpLocks/>
          </p:cNvGrpSpPr>
          <p:nvPr/>
        </p:nvGrpSpPr>
        <p:grpSpPr bwMode="auto">
          <a:xfrm>
            <a:off x="-902251" y="-1594642"/>
            <a:ext cx="13682983" cy="9496751"/>
            <a:chOff x="0" y="102405"/>
            <a:chExt cx="12669374" cy="9177554"/>
          </a:xfrm>
        </p:grpSpPr>
        <p:sp>
          <p:nvSpPr>
            <p:cNvPr id="3075"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6" name="椭圆 5"/>
            <p:cNvSpPr>
              <a:spLocks noChangeArrowheads="1"/>
            </p:cNvSpPr>
            <p:nvPr/>
          </p:nvSpPr>
          <p:spPr bwMode="auto">
            <a:xfrm rot="17654843">
              <a:off x="8453454" y="2856887"/>
              <a:ext cx="1888507" cy="654333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7"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8" name="椭圆 5"/>
            <p:cNvSpPr>
              <a:spLocks noChangeArrowheads="1"/>
            </p:cNvSpPr>
            <p:nvPr/>
          </p:nvSpPr>
          <p:spPr bwMode="auto">
            <a:xfrm rot="16200000">
              <a:off x="8541716" y="1631608"/>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9"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椭圆 5"/>
            <p:cNvSpPr>
              <a:spLocks noChangeArrowheads="1"/>
            </p:cNvSpPr>
            <p:nvPr/>
          </p:nvSpPr>
          <p:spPr bwMode="auto">
            <a:xfrm rot="4179482">
              <a:off x="8312909" y="451717"/>
              <a:ext cx="1957790" cy="612847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1" name="椭圆 5"/>
            <p:cNvSpPr>
              <a:spLocks noChangeArrowheads="1"/>
            </p:cNvSpPr>
            <p:nvPr/>
          </p:nvSpPr>
          <p:spPr bwMode="auto">
            <a:xfrm rot="13127628">
              <a:off x="3863132" y="4248990"/>
              <a:ext cx="1904318"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2" name="椭圆 5"/>
            <p:cNvSpPr>
              <a:spLocks noChangeArrowheads="1"/>
            </p:cNvSpPr>
            <p:nvPr/>
          </p:nvSpPr>
          <p:spPr bwMode="auto">
            <a:xfrm rot="13314377">
              <a:off x="7274706" y="322762"/>
              <a:ext cx="1628954" cy="499213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椭圆 5"/>
            <p:cNvSpPr>
              <a:spLocks noChangeArrowheads="1"/>
            </p:cNvSpPr>
            <p:nvPr/>
          </p:nvSpPr>
          <p:spPr bwMode="auto">
            <a:xfrm>
              <a:off x="5602583" y="102405"/>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4" name="椭圆 5"/>
            <p:cNvSpPr>
              <a:spLocks noChangeArrowheads="1"/>
            </p:cNvSpPr>
            <p:nvPr/>
          </p:nvSpPr>
          <p:spPr bwMode="auto">
            <a:xfrm>
              <a:off x="5457626" y="4748199"/>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5"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6"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87"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8"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3089" name="TextBox 23"/>
          <p:cNvSpPr>
            <a:spLocks noChangeArrowheads="1"/>
          </p:cNvSpPr>
          <p:nvPr/>
        </p:nvSpPr>
        <p:spPr bwMode="auto">
          <a:xfrm>
            <a:off x="2639616" y="3416272"/>
            <a:ext cx="7128791" cy="64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网站</a:t>
            </a: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基本图形元素</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a:t>
            </a:r>
            <a:r>
              <a:rPr lang="en-US" altLang="zh-CN"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二</a:t>
            </a:r>
            <a:r>
              <a:rPr lang="en-US" altLang="zh-CN"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3727852" y="2305955"/>
            <a:ext cx="4755630" cy="709271"/>
          </a:xfrm>
          <a:prstGeom prst="rect">
            <a:avLst/>
          </a:prstGeom>
          <a:noFill/>
        </p:spPr>
        <p:txBody>
          <a:bodyPr wrap="square" rtlCol="0">
            <a:spAutoFit/>
          </a:bodyPr>
          <a:lstStyle/>
          <a:p>
            <a:pPr algn="ctr"/>
            <a:r>
              <a:rPr lang="en-US" altLang="zh-CN" sz="4008" dirty="0">
                <a:solidFill>
                  <a:schemeClr val="bg1"/>
                </a:solidFill>
                <a:latin typeface="微软雅黑" panose="020B0503020204020204" pitchFamily="34" charset="-122"/>
                <a:ea typeface="微软雅黑" panose="020B0503020204020204" pitchFamily="34" charset="-122"/>
              </a:rPr>
              <a:t>Web UI</a:t>
            </a:r>
            <a:r>
              <a:rPr lang="zh-CN" altLang="en-US" sz="4008" dirty="0">
                <a:solidFill>
                  <a:schemeClr val="bg1"/>
                </a:solidFill>
                <a:latin typeface="微软雅黑" panose="020B0503020204020204" pitchFamily="34" charset="-122"/>
                <a:ea typeface="微软雅黑" panose="020B0503020204020204" pitchFamily="34" charset="-122"/>
              </a:rPr>
              <a:t>框架及应用</a:t>
            </a:r>
          </a:p>
        </p:txBody>
      </p:sp>
    </p:spTree>
    <p:extLst>
      <p:ext uri="{BB962C8B-B14F-4D97-AF65-F5344CB8AC3E}">
        <p14:creationId xmlns:p14="http://schemas.microsoft.com/office/powerpoint/2010/main" val="104219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sp>
        <p:nvSpPr>
          <p:cNvPr id="5" name="Text Box 16"/>
          <p:cNvSpPr txBox="1">
            <a:spLocks noChangeArrowheads="1"/>
          </p:cNvSpPr>
          <p:nvPr/>
        </p:nvSpPr>
        <p:spPr bwMode="auto">
          <a:xfrm>
            <a:off x="3950568" y="1117805"/>
            <a:ext cx="4017639" cy="40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a:solidFill>
                  <a:schemeClr val="tx1"/>
                </a:solidFill>
                <a:latin typeface="Arial" charset="0"/>
                <a:ea typeface="宋体" charset="-122"/>
              </a:defRPr>
            </a:lvl1pPr>
            <a:lvl2pPr>
              <a:spcBef>
                <a:spcPct val="0"/>
              </a:spcBef>
              <a:defRPr>
                <a:solidFill>
                  <a:schemeClr val="tx1"/>
                </a:solidFill>
                <a:latin typeface="Arial" charset="0"/>
                <a:ea typeface="宋体" charset="-122"/>
              </a:defRPr>
            </a:lvl2pPr>
            <a:lvl3pPr>
              <a:spcBef>
                <a:spcPct val="0"/>
              </a:spcBef>
              <a:defRPr>
                <a:solidFill>
                  <a:schemeClr val="tx1"/>
                </a:solidFill>
                <a:latin typeface="Arial" charset="0"/>
                <a:ea typeface="宋体" charset="-122"/>
              </a:defRPr>
            </a:lvl3pPr>
            <a:lvl4pPr>
              <a:spcBef>
                <a:spcPct val="0"/>
              </a:spcBef>
              <a:defRPr>
                <a:solidFill>
                  <a:schemeClr val="tx1"/>
                </a:solidFill>
                <a:latin typeface="Arial" charset="0"/>
                <a:ea typeface="宋体" charset="-122"/>
              </a:defRPr>
            </a:lvl4pPr>
            <a:lvl5pPr>
              <a:spcBef>
                <a:spcPct val="0"/>
              </a:spcBef>
              <a:defRPr>
                <a:solidFill>
                  <a:schemeClr val="tx1"/>
                </a:solidFill>
                <a:latin typeface="Arial" charset="0"/>
                <a:ea typeface="宋体" charset="-122"/>
              </a:defRPr>
            </a:lvl5pPr>
            <a:lvl6pPr marL="457200" fontAlgn="base">
              <a:spcBef>
                <a:spcPct val="0"/>
              </a:spcBef>
              <a:spcAft>
                <a:spcPct val="0"/>
              </a:spcAft>
              <a:defRPr>
                <a:solidFill>
                  <a:schemeClr val="tx1"/>
                </a:solidFill>
                <a:latin typeface="Arial" charset="0"/>
                <a:ea typeface="宋体" charset="-122"/>
              </a:defRPr>
            </a:lvl6pPr>
            <a:lvl7pPr marL="914400" fontAlgn="base">
              <a:spcBef>
                <a:spcPct val="0"/>
              </a:spcBef>
              <a:spcAft>
                <a:spcPct val="0"/>
              </a:spcAft>
              <a:defRPr>
                <a:solidFill>
                  <a:schemeClr val="tx1"/>
                </a:solidFill>
                <a:latin typeface="Arial" charset="0"/>
                <a:ea typeface="宋体" charset="-122"/>
              </a:defRPr>
            </a:lvl7pPr>
            <a:lvl8pPr marL="1371600" fontAlgn="base">
              <a:spcBef>
                <a:spcPct val="0"/>
              </a:spcBef>
              <a:spcAft>
                <a:spcPct val="0"/>
              </a:spcAft>
              <a:defRPr>
                <a:solidFill>
                  <a:schemeClr val="tx1"/>
                </a:solidFill>
                <a:latin typeface="Arial" charset="0"/>
                <a:ea typeface="宋体" charset="-122"/>
              </a:defRPr>
            </a:lvl8pPr>
            <a:lvl9pPr marL="1828800" fontAlgn="base">
              <a:spcBef>
                <a:spcPct val="0"/>
              </a:spcBef>
              <a:spcAft>
                <a:spcPct val="0"/>
              </a:spcAft>
              <a:defRPr>
                <a:solidFill>
                  <a:schemeClr val="tx1"/>
                </a:solidFill>
                <a:latin typeface="Arial" charset="0"/>
                <a:ea typeface="宋体" charset="-122"/>
              </a:defRPr>
            </a:lvl9pPr>
          </a:lstStyle>
          <a:p>
            <a:pPr algn="ctr">
              <a:buSzTx/>
              <a:buFontTx/>
              <a:buNone/>
            </a:pPr>
            <a:r>
              <a:rPr lang="zh-CN" altLang="en-US" sz="2800" baseline="0" dirty="0">
                <a:latin typeface="微软雅黑" panose="020B0503020204020204" pitchFamily="34" charset="-122"/>
                <a:ea typeface="微软雅黑" panose="020B0503020204020204" pitchFamily="34" charset="-122"/>
              </a:rPr>
              <a:t>百事可乐</a:t>
            </a:r>
            <a:r>
              <a:rPr lang="en-US" altLang="zh-CN" sz="2800" baseline="0" dirty="0">
                <a:latin typeface="微软雅黑" panose="020B0503020204020204" pitchFamily="34" charset="-122"/>
                <a:ea typeface="微软雅黑" panose="020B0503020204020204" pitchFamily="34" charset="-122"/>
              </a:rPr>
              <a:t>logo</a:t>
            </a:r>
            <a:r>
              <a:rPr lang="zh-CN" altLang="en-US" sz="2800" baseline="0" dirty="0">
                <a:latin typeface="微软雅黑" panose="020B0503020204020204" pitchFamily="34" charset="-122"/>
                <a:ea typeface="微软雅黑" panose="020B0503020204020204" pitchFamily="34" charset="-122"/>
              </a:rPr>
              <a:t>的变更史</a:t>
            </a:r>
          </a:p>
        </p:txBody>
      </p:sp>
      <p:pic>
        <p:nvPicPr>
          <p:cNvPr id="6" name="Picture 5" descr="39035534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299" y="1683245"/>
            <a:ext cx="2695575" cy="11134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390362912">
            <a:hlinkClick r:id="rId3"/>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116" y="1621332"/>
            <a:ext cx="2695575" cy="12372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390370476">
            <a:hlinkClick r:id="rId3"/>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3591" y="1683245"/>
            <a:ext cx="2695575" cy="1196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390378040">
            <a:hlinkClick r:id="rId3"/>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106" y="3202598"/>
            <a:ext cx="1691419" cy="15094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390385604">
            <a:hlinkClick r:id="rId3"/>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8201" y="3257546"/>
            <a:ext cx="1535004" cy="16151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5" descr="390393168">
            <a:hlinkClick r:id="rId3"/>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1353" y="3246580"/>
            <a:ext cx="1995394" cy="17679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390400732">
            <a:hlinkClick r:id="rId3"/>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729" y="4744454"/>
            <a:ext cx="2838450" cy="21146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descr="390408296">
            <a:hlinkClick r:id="rId3"/>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7194" y="4968630"/>
            <a:ext cx="2705100" cy="18112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390415860">
            <a:hlinkClick r:id="rId3"/>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3205" y="4911063"/>
            <a:ext cx="2319099" cy="18741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1" descr="390423424">
            <a:hlinkClick r:id="rId3"/>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88853" y="4929071"/>
            <a:ext cx="290617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1359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经典</a:t>
            </a:r>
            <a:r>
              <a:rPr lang="en-US" altLang="zh-CN"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设计分析</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16" name="Picture 5" descr="0636011903575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88" y="1772816"/>
            <a:ext cx="3683000" cy="3448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4" descr="06112215401532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1772816"/>
            <a:ext cx="3750360" cy="3448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10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1656184"/>
          </a:xfrm>
        </p:spPr>
        <p:txBody>
          <a:bodyPr>
            <a:noAutofit/>
          </a:bodyPr>
          <a:lstStyle/>
          <a:p>
            <a:pPr marL="0" indent="0">
              <a:lnSpc>
                <a:spcPts val="3200"/>
              </a:lnSpc>
              <a:spcBef>
                <a:spcPts val="600"/>
              </a:spcBef>
              <a:buNone/>
            </a:pPr>
            <a:r>
              <a:rPr lang="zh-CN" altLang="en-US" sz="2800" dirty="0" smtClean="0">
                <a:latin typeface="微软雅黑" panose="020B0503020204020204" pitchFamily="34" charset="-122"/>
                <a:ea typeface="微软雅黑" panose="020B0503020204020204" pitchFamily="34" charset="-122"/>
              </a:rPr>
              <a:t>实例</a:t>
            </a:r>
            <a:r>
              <a:rPr lang="zh-CN" altLang="en-US" sz="2800" dirty="0">
                <a:latin typeface="微软雅黑" panose="020B0503020204020204" pitchFamily="34" charset="-122"/>
                <a:ea typeface="微软雅黑" panose="020B0503020204020204" pitchFamily="34" charset="-122"/>
              </a:rPr>
              <a:t>一</a:t>
            </a:r>
            <a:r>
              <a:rPr lang="zh-CN" altLang="en-US" sz="2800" dirty="0" smtClean="0">
                <a:latin typeface="微软雅黑" panose="020B0503020204020204" pitchFamily="34" charset="-122"/>
                <a:ea typeface="微软雅黑" panose="020B0503020204020204" pitchFamily="34" charset="-122"/>
              </a:rPr>
              <a:t>：使用</a:t>
            </a:r>
            <a:r>
              <a:rPr lang="en-US" altLang="zh-CN" sz="2800" dirty="0" smtClean="0">
                <a:latin typeface="微软雅黑" panose="020B0503020204020204" pitchFamily="34" charset="-122"/>
                <a:ea typeface="微软雅黑" panose="020B0503020204020204" pitchFamily="34" charset="-122"/>
              </a:rPr>
              <a:t>Photoshop</a:t>
            </a:r>
            <a:r>
              <a:rPr lang="zh-CN" altLang="en-US" sz="2800" dirty="0" smtClean="0">
                <a:latin typeface="微软雅黑" panose="020B0503020204020204" pitchFamily="34" charset="-122"/>
                <a:ea typeface="微软雅黑" panose="020B0503020204020204" pitchFamily="34" charset="-122"/>
              </a:rPr>
              <a:t>设计网站</a:t>
            </a:r>
            <a:r>
              <a:rPr lang="en-US" altLang="zh-CN" sz="2800" dirty="0" smtClean="0">
                <a:latin typeface="微软雅黑" panose="020B0503020204020204" pitchFamily="34" charset="-122"/>
                <a:ea typeface="微软雅黑" panose="020B0503020204020204" pitchFamily="34" charset="-122"/>
              </a:rPr>
              <a:t>LOGO</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应用</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p:cNvPicPr>
            <a:picLocks noChangeAspect="1"/>
          </p:cNvPicPr>
          <p:nvPr/>
        </p:nvPicPr>
        <p:blipFill>
          <a:blip r:embed="rId2"/>
          <a:stretch>
            <a:fillRect/>
          </a:stretch>
        </p:blipFill>
        <p:spPr>
          <a:xfrm>
            <a:off x="2639615" y="2348879"/>
            <a:ext cx="6378917" cy="3024337"/>
          </a:xfrm>
          <a:prstGeom prst="rect">
            <a:avLst/>
          </a:prstGeom>
        </p:spPr>
      </p:pic>
    </p:spTree>
    <p:extLst>
      <p:ext uri="{BB962C8B-B14F-4D97-AF65-F5344CB8AC3E}">
        <p14:creationId xmlns:p14="http://schemas.microsoft.com/office/powerpoint/2010/main" val="1185156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1656184"/>
          </a:xfrm>
        </p:spPr>
        <p:txBody>
          <a:bodyPr>
            <a:noAutofit/>
          </a:bodyPr>
          <a:lstStyle/>
          <a:p>
            <a:pPr marL="0" indent="0">
              <a:spcBef>
                <a:spcPts val="600"/>
              </a:spcBef>
              <a:buNone/>
            </a:pPr>
            <a:r>
              <a:rPr lang="zh-CN" altLang="en-US" sz="2800" dirty="0">
                <a:latin typeface="微软雅黑" panose="020B0503020204020204" pitchFamily="34" charset="-122"/>
                <a:ea typeface="微软雅黑" panose="020B0503020204020204" pitchFamily="34" charset="-122"/>
              </a:rPr>
              <a:t>⑴新建文件，设置参数</a:t>
            </a:r>
            <a:endParaRPr lang="en-US" altLang="zh-CN" sz="2800" dirty="0">
              <a:latin typeface="微软雅黑" panose="020B0503020204020204" pitchFamily="34" charset="-122"/>
              <a:ea typeface="微软雅黑" panose="020B0503020204020204" pitchFamily="34" charset="-122"/>
            </a:endParaRPr>
          </a:p>
          <a:p>
            <a:pPr marL="0" indent="0">
              <a:spcBef>
                <a:spcPts val="600"/>
              </a:spcBef>
              <a:buNone/>
            </a:pPr>
            <a:r>
              <a:rPr lang="zh-CN" altLang="en-US" sz="2800" dirty="0" smtClean="0">
                <a:latin typeface="微软雅黑" panose="020B0503020204020204" pitchFamily="34" charset="-122"/>
                <a:ea typeface="微软雅黑" panose="020B0503020204020204" pitchFamily="34" charset="-122"/>
              </a:rPr>
              <a:t>⑵使用渐变工具设置渐变颜色</a:t>
            </a:r>
            <a:endParaRPr lang="en-US" altLang="zh-CN"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2" name="图片 1"/>
          <p:cNvPicPr>
            <a:picLocks noChangeAspect="1"/>
          </p:cNvPicPr>
          <p:nvPr/>
        </p:nvPicPr>
        <p:blipFill>
          <a:blip r:embed="rId2"/>
          <a:stretch>
            <a:fillRect/>
          </a:stretch>
        </p:blipFill>
        <p:spPr>
          <a:xfrm>
            <a:off x="695400" y="2420887"/>
            <a:ext cx="5256584" cy="3536055"/>
          </a:xfrm>
          <a:prstGeom prst="rect">
            <a:avLst/>
          </a:prstGeom>
        </p:spPr>
      </p:pic>
      <p:pic>
        <p:nvPicPr>
          <p:cNvPr id="5" name="图片 4"/>
          <p:cNvPicPr>
            <a:picLocks noChangeAspect="1"/>
          </p:cNvPicPr>
          <p:nvPr/>
        </p:nvPicPr>
        <p:blipFill>
          <a:blip r:embed="rId3"/>
          <a:stretch>
            <a:fillRect/>
          </a:stretch>
        </p:blipFill>
        <p:spPr>
          <a:xfrm>
            <a:off x="6816080" y="1251123"/>
            <a:ext cx="3024336" cy="4705819"/>
          </a:xfrm>
          <a:prstGeom prst="rect">
            <a:avLst/>
          </a:prstGeom>
        </p:spPr>
      </p:pic>
    </p:spTree>
    <p:extLst>
      <p:ext uri="{BB962C8B-B14F-4D97-AF65-F5344CB8AC3E}">
        <p14:creationId xmlns:p14="http://schemas.microsoft.com/office/powerpoint/2010/main" val="1822673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648072"/>
          </a:xfrm>
        </p:spPr>
        <p:txBody>
          <a:bodyPr>
            <a:noAutofit/>
          </a:bodyPr>
          <a:lstStyle/>
          <a:p>
            <a:pPr marL="0" indent="0">
              <a:spcBef>
                <a:spcPts val="600"/>
              </a:spcBef>
              <a:buNone/>
            </a:pPr>
            <a:r>
              <a:rPr lang="zh-CN" altLang="en-US" sz="2800" dirty="0" smtClean="0">
                <a:latin typeface="微软雅黑" panose="020B0503020204020204" pitchFamily="34" charset="-122"/>
                <a:ea typeface="微软雅黑" panose="020B0503020204020204" pitchFamily="34" charset="-122"/>
              </a:rPr>
              <a:t>⑶</a:t>
            </a:r>
            <a:r>
              <a:rPr lang="zh-CN" altLang="en-US" sz="2800" dirty="0">
                <a:latin typeface="微软雅黑" panose="020B0503020204020204" pitchFamily="34" charset="-122"/>
                <a:ea typeface="微软雅黑" panose="020B0503020204020204" pitchFamily="34" charset="-122"/>
              </a:rPr>
              <a:t>在</a:t>
            </a:r>
            <a:r>
              <a:rPr lang="zh-CN" altLang="en-US" sz="2800" dirty="0" smtClean="0">
                <a:latin typeface="微软雅黑" panose="020B0503020204020204" pitchFamily="34" charset="-122"/>
                <a:ea typeface="微软雅黑" panose="020B0503020204020204" pitchFamily="34" charset="-122"/>
              </a:rPr>
              <a:t>画布中填充径向渐变</a:t>
            </a:r>
            <a:endParaRPr lang="en-US" altLang="zh-CN"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6" name="图片 5"/>
          <p:cNvPicPr>
            <a:picLocks noChangeAspect="1"/>
          </p:cNvPicPr>
          <p:nvPr/>
        </p:nvPicPr>
        <p:blipFill>
          <a:blip r:embed="rId2"/>
          <a:stretch>
            <a:fillRect/>
          </a:stretch>
        </p:blipFill>
        <p:spPr>
          <a:xfrm>
            <a:off x="695400" y="1772816"/>
            <a:ext cx="4392488" cy="4765325"/>
          </a:xfrm>
          <a:prstGeom prst="rect">
            <a:avLst/>
          </a:prstGeom>
        </p:spPr>
      </p:pic>
      <p:pic>
        <p:nvPicPr>
          <p:cNvPr id="3" name="图片 2"/>
          <p:cNvPicPr>
            <a:picLocks noChangeAspect="1"/>
          </p:cNvPicPr>
          <p:nvPr/>
        </p:nvPicPr>
        <p:blipFill>
          <a:blip r:embed="rId3"/>
          <a:stretch>
            <a:fillRect/>
          </a:stretch>
        </p:blipFill>
        <p:spPr>
          <a:xfrm>
            <a:off x="5345457" y="1772816"/>
            <a:ext cx="6151143" cy="4188864"/>
          </a:xfrm>
          <a:prstGeom prst="rect">
            <a:avLst/>
          </a:prstGeom>
        </p:spPr>
      </p:pic>
    </p:spTree>
    <p:extLst>
      <p:ext uri="{BB962C8B-B14F-4D97-AF65-F5344CB8AC3E}">
        <p14:creationId xmlns:p14="http://schemas.microsoft.com/office/powerpoint/2010/main" val="2776518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1052736"/>
            <a:ext cx="10009112" cy="1369606"/>
          </a:xfrm>
          <a:prstGeom prst="rect">
            <a:avLst/>
          </a:prstGeom>
          <a:noFill/>
        </p:spPr>
        <p:txBody>
          <a:bodyPr wrap="square" rtlCol="0">
            <a:spAutoFit/>
          </a:bodyPr>
          <a:lstStyle/>
          <a:p>
            <a:pPr>
              <a:spcBef>
                <a:spcPts val="600"/>
              </a:spcBef>
            </a:pPr>
            <a:r>
              <a:rPr lang="zh-CN" altLang="en-US" sz="2600" dirty="0" smtClean="0">
                <a:latin typeface="微软雅黑" panose="020B0503020204020204" pitchFamily="34" charset="-122"/>
                <a:ea typeface="微软雅黑" panose="020B0503020204020204" pitchFamily="34" charset="-122"/>
              </a:rPr>
              <a:t>⑷</a:t>
            </a:r>
            <a:r>
              <a:rPr lang="zh-CN" altLang="en-US" sz="2600" dirty="0">
                <a:latin typeface="微软雅黑" panose="020B0503020204020204" pitchFamily="34" charset="-122"/>
                <a:ea typeface="微软雅黑" panose="020B0503020204020204" pitchFamily="34" charset="-122"/>
              </a:rPr>
              <a:t>新建图层组，重命名为</a:t>
            </a:r>
            <a:r>
              <a:rPr lang="en-US" altLang="zh-CN" sz="2600" dirty="0" smtClean="0">
                <a:latin typeface="微软雅黑" panose="020B0503020204020204" pitchFamily="34" charset="-122"/>
                <a:ea typeface="微软雅黑" panose="020B0503020204020204" pitchFamily="34" charset="-122"/>
              </a:rPr>
              <a:t>TA</a:t>
            </a:r>
          </a:p>
          <a:p>
            <a:pPr>
              <a:spcBef>
                <a:spcPts val="600"/>
              </a:spcBef>
            </a:pPr>
            <a:r>
              <a:rPr lang="zh-CN" altLang="en-US" sz="2600" dirty="0" smtClean="0">
                <a:latin typeface="微软雅黑" panose="020B0503020204020204" pitchFamily="34" charset="-122"/>
                <a:ea typeface="微软雅黑" panose="020B0503020204020204" pitchFamily="34" charset="-122"/>
              </a:rPr>
              <a:t>⑸选择“横排文字工具”，在“字符”面板中设置相关选项，在画布中输入文字</a:t>
            </a:r>
            <a:endParaRPr lang="en-US" altLang="zh-CN" sz="2600" dirty="0"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8" name="图片 7"/>
          <p:cNvPicPr>
            <a:picLocks noChangeAspect="1"/>
          </p:cNvPicPr>
          <p:nvPr/>
        </p:nvPicPr>
        <p:blipFill>
          <a:blip r:embed="rId2"/>
          <a:stretch>
            <a:fillRect/>
          </a:stretch>
        </p:blipFill>
        <p:spPr>
          <a:xfrm>
            <a:off x="925938" y="2564903"/>
            <a:ext cx="3153838" cy="4195195"/>
          </a:xfrm>
          <a:prstGeom prst="rect">
            <a:avLst/>
          </a:prstGeom>
        </p:spPr>
      </p:pic>
      <p:pic>
        <p:nvPicPr>
          <p:cNvPr id="9" name="图片 8"/>
          <p:cNvPicPr>
            <a:picLocks noChangeAspect="1"/>
          </p:cNvPicPr>
          <p:nvPr/>
        </p:nvPicPr>
        <p:blipFill>
          <a:blip r:embed="rId3"/>
          <a:stretch>
            <a:fillRect/>
          </a:stretch>
        </p:blipFill>
        <p:spPr>
          <a:xfrm>
            <a:off x="4809606" y="2564903"/>
            <a:ext cx="2212748" cy="1525455"/>
          </a:xfrm>
          <a:prstGeom prst="rect">
            <a:avLst/>
          </a:prstGeom>
        </p:spPr>
      </p:pic>
      <p:pic>
        <p:nvPicPr>
          <p:cNvPr id="11" name="图片 10"/>
          <p:cNvPicPr>
            <a:picLocks noChangeAspect="1"/>
          </p:cNvPicPr>
          <p:nvPr/>
        </p:nvPicPr>
        <p:blipFill>
          <a:blip r:embed="rId4"/>
          <a:stretch>
            <a:fillRect/>
          </a:stretch>
        </p:blipFill>
        <p:spPr>
          <a:xfrm>
            <a:off x="7329823" y="2564902"/>
            <a:ext cx="3659946" cy="4195195"/>
          </a:xfrm>
          <a:prstGeom prst="rect">
            <a:avLst/>
          </a:prstGeom>
        </p:spPr>
      </p:pic>
    </p:spTree>
    <p:extLst>
      <p:ext uri="{BB962C8B-B14F-4D97-AF65-F5344CB8AC3E}">
        <p14:creationId xmlns:p14="http://schemas.microsoft.com/office/powerpoint/2010/main" val="2077983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1052736"/>
            <a:ext cx="10009112" cy="1769715"/>
          </a:xfrm>
          <a:prstGeom prst="rect">
            <a:avLst/>
          </a:prstGeom>
          <a:noFill/>
        </p:spPr>
        <p:txBody>
          <a:bodyPr wrap="square" rtlCol="0">
            <a:spAutoFit/>
          </a:bodyPr>
          <a:lstStyle/>
          <a:p>
            <a:pPr>
              <a:spcBef>
                <a:spcPts val="600"/>
              </a:spcBef>
            </a:pPr>
            <a:r>
              <a:rPr lang="zh-CN" altLang="en-US" sz="2600" dirty="0" smtClean="0">
                <a:latin typeface="微软雅黑" panose="020B0503020204020204" pitchFamily="34" charset="-122"/>
                <a:ea typeface="微软雅黑" panose="020B0503020204020204" pitchFamily="34" charset="-122"/>
              </a:rPr>
              <a:t>⑹使用“矩形工具”绘制一个白色矩形。之后多次复制“矩形</a:t>
            </a:r>
            <a:r>
              <a:rPr lang="en-US" altLang="zh-CN" sz="2600" dirty="0" smtClean="0">
                <a:latin typeface="微软雅黑" panose="020B0503020204020204" pitchFamily="34" charset="-122"/>
                <a:ea typeface="微软雅黑" panose="020B0503020204020204" pitchFamily="34" charset="-122"/>
              </a:rPr>
              <a:t>1</a:t>
            </a:r>
            <a:r>
              <a:rPr lang="zh-CN" altLang="en-US" sz="2600" dirty="0" smtClean="0">
                <a:latin typeface="微软雅黑" panose="020B0503020204020204" pitchFamily="34" charset="-122"/>
                <a:ea typeface="微软雅黑" panose="020B0503020204020204" pitchFamily="34" charset="-122"/>
              </a:rPr>
              <a:t>”图层，将复制得到的图形调整到合适的位置。</a:t>
            </a:r>
            <a:endParaRPr lang="en-US" altLang="zh-CN" sz="2600" dirty="0" smtClean="0">
              <a:latin typeface="微软雅黑" panose="020B0503020204020204" pitchFamily="34" charset="-122"/>
              <a:ea typeface="微软雅黑" panose="020B0503020204020204" pitchFamily="34" charset="-122"/>
            </a:endParaRPr>
          </a:p>
          <a:p>
            <a:pPr>
              <a:spcBef>
                <a:spcPts val="600"/>
              </a:spcBef>
            </a:pPr>
            <a:r>
              <a:rPr lang="zh-CN" altLang="en-US" sz="2600" dirty="0" smtClean="0">
                <a:latin typeface="微软雅黑" panose="020B0503020204020204" pitchFamily="34" charset="-122"/>
                <a:ea typeface="微软雅黑" panose="020B0503020204020204" pitchFamily="34" charset="-122"/>
              </a:rPr>
              <a:t>⑺选择“钢笔工具”，在选项栏上设置“工具模式”为“形状”，在画布中绘制白色的形状图形</a:t>
            </a:r>
            <a:endParaRPr lang="en-US" altLang="zh-CN" sz="2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p:cNvPicPr>
            <a:picLocks noChangeAspect="1"/>
          </p:cNvPicPr>
          <p:nvPr/>
        </p:nvPicPr>
        <p:blipFill>
          <a:blip r:embed="rId2"/>
          <a:stretch>
            <a:fillRect/>
          </a:stretch>
        </p:blipFill>
        <p:spPr>
          <a:xfrm>
            <a:off x="1044538" y="3163280"/>
            <a:ext cx="4847619" cy="3371429"/>
          </a:xfrm>
          <a:prstGeom prst="rect">
            <a:avLst/>
          </a:prstGeom>
        </p:spPr>
      </p:pic>
      <p:pic>
        <p:nvPicPr>
          <p:cNvPr id="4" name="图片 3"/>
          <p:cNvPicPr>
            <a:picLocks noChangeAspect="1"/>
          </p:cNvPicPr>
          <p:nvPr/>
        </p:nvPicPr>
        <p:blipFill>
          <a:blip r:embed="rId3"/>
          <a:stretch>
            <a:fillRect/>
          </a:stretch>
        </p:blipFill>
        <p:spPr>
          <a:xfrm>
            <a:off x="6604891" y="3163279"/>
            <a:ext cx="4824631" cy="3371429"/>
          </a:xfrm>
          <a:prstGeom prst="rect">
            <a:avLst/>
          </a:prstGeom>
        </p:spPr>
      </p:pic>
    </p:spTree>
    <p:extLst>
      <p:ext uri="{BB962C8B-B14F-4D97-AF65-F5344CB8AC3E}">
        <p14:creationId xmlns:p14="http://schemas.microsoft.com/office/powerpoint/2010/main" val="16810206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1052736"/>
            <a:ext cx="10009112" cy="892552"/>
          </a:xfrm>
          <a:prstGeom prst="rect">
            <a:avLst/>
          </a:prstGeom>
          <a:noFill/>
        </p:spPr>
        <p:txBody>
          <a:bodyPr wrap="square" rtlCol="0">
            <a:spAutoFit/>
          </a:bodyPr>
          <a:lstStyle/>
          <a:p>
            <a:pPr>
              <a:spcBef>
                <a:spcPts val="600"/>
              </a:spcBef>
            </a:pPr>
            <a:r>
              <a:rPr lang="zh-CN" altLang="en-US" sz="2600" dirty="0" smtClean="0">
                <a:latin typeface="微软雅黑" panose="020B0503020204020204" pitchFamily="34" charset="-122"/>
                <a:ea typeface="微软雅黑" panose="020B0503020204020204" pitchFamily="34" charset="-122"/>
              </a:rPr>
              <a:t>⑺为该图层添加图层蒙版。使用渐变工具在蒙版中填充黑白线性渐变。并设置该图层的“填充”为</a:t>
            </a:r>
            <a:r>
              <a:rPr lang="en-US" altLang="zh-CN" sz="2600" dirty="0" smtClean="0">
                <a:latin typeface="微软雅黑" panose="020B0503020204020204" pitchFamily="34" charset="-122"/>
                <a:ea typeface="微软雅黑" panose="020B0503020204020204" pitchFamily="34" charset="-122"/>
              </a:rPr>
              <a:t>50%</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p:txBody>
      </p:sp>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5" name="图片 4"/>
          <p:cNvPicPr>
            <a:picLocks noChangeAspect="1"/>
          </p:cNvPicPr>
          <p:nvPr/>
        </p:nvPicPr>
        <p:blipFill>
          <a:blip r:embed="rId2"/>
          <a:stretch>
            <a:fillRect/>
          </a:stretch>
        </p:blipFill>
        <p:spPr>
          <a:xfrm>
            <a:off x="914805" y="2362019"/>
            <a:ext cx="3292040" cy="2808312"/>
          </a:xfrm>
          <a:prstGeom prst="rect">
            <a:avLst/>
          </a:prstGeom>
        </p:spPr>
      </p:pic>
      <p:pic>
        <p:nvPicPr>
          <p:cNvPr id="6" name="图片 5"/>
          <p:cNvPicPr>
            <a:picLocks noChangeAspect="1"/>
          </p:cNvPicPr>
          <p:nvPr/>
        </p:nvPicPr>
        <p:blipFill>
          <a:blip r:embed="rId3"/>
          <a:stretch>
            <a:fillRect/>
          </a:stretch>
        </p:blipFill>
        <p:spPr>
          <a:xfrm>
            <a:off x="4511824" y="2348880"/>
            <a:ext cx="6990476" cy="3761905"/>
          </a:xfrm>
          <a:prstGeom prst="rect">
            <a:avLst/>
          </a:prstGeom>
        </p:spPr>
      </p:pic>
    </p:spTree>
    <p:extLst>
      <p:ext uri="{BB962C8B-B14F-4D97-AF65-F5344CB8AC3E}">
        <p14:creationId xmlns:p14="http://schemas.microsoft.com/office/powerpoint/2010/main" val="2789276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14805" y="1090687"/>
            <a:ext cx="10437779" cy="892552"/>
          </a:xfrm>
          <a:prstGeom prst="rect">
            <a:avLst/>
          </a:prstGeom>
          <a:noFill/>
        </p:spPr>
        <p:txBody>
          <a:bodyPr wrap="square" rtlCol="0">
            <a:spAutoFit/>
          </a:bodyPr>
          <a:lstStyle/>
          <a:p>
            <a:r>
              <a:rPr lang="zh-CN" altLang="en-US" sz="2600" dirty="0" smtClean="0">
                <a:latin typeface="微软雅黑" panose="020B0503020204020204" pitchFamily="34" charset="-122"/>
                <a:ea typeface="微软雅黑" panose="020B0503020204020204" pitchFamily="34" charset="-122"/>
              </a:rPr>
              <a:t>⑻新建“影片”图层组，选择“椭圆工具”，设置填充颜色，按照</a:t>
            </a:r>
            <a:r>
              <a:rPr lang="en-US" altLang="zh-CN" sz="2600" dirty="0" smtClean="0">
                <a:latin typeface="微软雅黑" panose="020B0503020204020204" pitchFamily="34" charset="-122"/>
                <a:ea typeface="微软雅黑" panose="020B0503020204020204" pitchFamily="34" charset="-122"/>
              </a:rPr>
              <a:t>shift</a:t>
            </a:r>
            <a:r>
              <a:rPr lang="zh-CN" altLang="en-US" sz="2600" dirty="0" smtClean="0">
                <a:latin typeface="微软雅黑" panose="020B0503020204020204" pitchFamily="34" charset="-122"/>
                <a:ea typeface="微软雅黑" panose="020B0503020204020204" pitchFamily="34" charset="-122"/>
              </a:rPr>
              <a:t>绘制一个正圆。然后为该图层添加“描边”图层样式。</a:t>
            </a:r>
            <a:endParaRPr lang="en-US" altLang="zh-CN" sz="2600"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055440" y="2564904"/>
            <a:ext cx="5457143" cy="3847619"/>
          </a:xfrm>
          <a:prstGeom prst="rect">
            <a:avLst/>
          </a:prstGeom>
        </p:spPr>
      </p:pic>
      <p:pic>
        <p:nvPicPr>
          <p:cNvPr id="8" name="图片 7"/>
          <p:cNvPicPr>
            <a:picLocks noChangeAspect="1"/>
          </p:cNvPicPr>
          <p:nvPr/>
        </p:nvPicPr>
        <p:blipFill>
          <a:blip r:embed="rId3"/>
          <a:stretch>
            <a:fillRect/>
          </a:stretch>
        </p:blipFill>
        <p:spPr>
          <a:xfrm>
            <a:off x="7001404" y="2564904"/>
            <a:ext cx="4372186" cy="2053763"/>
          </a:xfrm>
          <a:prstGeom prst="rect">
            <a:avLst/>
          </a:prstGeom>
        </p:spPr>
      </p:pic>
    </p:spTree>
    <p:extLst>
      <p:ext uri="{BB962C8B-B14F-4D97-AF65-F5344CB8AC3E}">
        <p14:creationId xmlns:p14="http://schemas.microsoft.com/office/powerpoint/2010/main" val="2556949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14805" y="1090687"/>
            <a:ext cx="10437779" cy="892552"/>
          </a:xfrm>
          <a:prstGeom prst="rect">
            <a:avLst/>
          </a:prstGeom>
          <a:noFill/>
        </p:spPr>
        <p:txBody>
          <a:bodyPr wrap="square" rtlCol="0">
            <a:spAutoFit/>
          </a:bodyPr>
          <a:lstStyle/>
          <a:p>
            <a:r>
              <a:rPr lang="zh-CN" altLang="en-US" sz="2600" dirty="0" smtClean="0">
                <a:latin typeface="微软雅黑" panose="020B0503020204020204" pitchFamily="34" charset="-122"/>
                <a:ea typeface="微软雅黑" panose="020B0503020204020204" pitchFamily="34" charset="-122"/>
              </a:rPr>
              <a:t>⑼绘制一个白色的正圆形，为该图层添加“内阴影”图层样式，添加“内发光”图层样式。复制该圆形，并调整到合适位置。</a:t>
            </a:r>
            <a:endParaRPr lang="en-US" altLang="zh-CN" sz="2600"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71464" y="2366210"/>
            <a:ext cx="3865126" cy="4015117"/>
          </a:xfrm>
          <a:prstGeom prst="rect">
            <a:avLst/>
          </a:prstGeom>
        </p:spPr>
      </p:pic>
      <p:pic>
        <p:nvPicPr>
          <p:cNvPr id="5" name="图片 4"/>
          <p:cNvPicPr>
            <a:picLocks noChangeAspect="1"/>
          </p:cNvPicPr>
          <p:nvPr/>
        </p:nvPicPr>
        <p:blipFill>
          <a:blip r:embed="rId3"/>
          <a:stretch>
            <a:fillRect/>
          </a:stretch>
        </p:blipFill>
        <p:spPr>
          <a:xfrm>
            <a:off x="5380034" y="2351697"/>
            <a:ext cx="3133333" cy="4019308"/>
          </a:xfrm>
          <a:prstGeom prst="rect">
            <a:avLst/>
          </a:prstGeom>
        </p:spPr>
      </p:pic>
      <p:pic>
        <p:nvPicPr>
          <p:cNvPr id="6" name="图片 5"/>
          <p:cNvPicPr>
            <a:picLocks noChangeAspect="1"/>
          </p:cNvPicPr>
          <p:nvPr/>
        </p:nvPicPr>
        <p:blipFill>
          <a:blip r:embed="rId4"/>
          <a:stretch>
            <a:fillRect/>
          </a:stretch>
        </p:blipFill>
        <p:spPr>
          <a:xfrm>
            <a:off x="8756811" y="2351697"/>
            <a:ext cx="3000965" cy="1365335"/>
          </a:xfrm>
          <a:prstGeom prst="rect">
            <a:avLst/>
          </a:prstGeom>
        </p:spPr>
      </p:pic>
    </p:spTree>
    <p:extLst>
      <p:ext uri="{BB962C8B-B14F-4D97-AF65-F5344CB8AC3E}">
        <p14:creationId xmlns:p14="http://schemas.microsoft.com/office/powerpoint/2010/main" val="3299747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2" y="320903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网站导航设计</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2" name="AutoShape 50"/>
          <p:cNvSpPr>
            <a:spLocks noChangeArrowheads="1"/>
          </p:cNvSpPr>
          <p:nvPr/>
        </p:nvSpPr>
        <p:spPr bwMode="gray">
          <a:xfrm>
            <a:off x="4871862" y="1196752"/>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网站</a:t>
            </a:r>
            <a:r>
              <a:rPr lang="en-US" altLang="zh-CN" sz="3600" dirty="0">
                <a:solidFill>
                  <a:srgbClr val="595959"/>
                </a:solidFill>
                <a:latin typeface="微软雅黑" panose="020B0503020204020204" pitchFamily="34" charset="-122"/>
                <a:ea typeface="微软雅黑" panose="020B0503020204020204" pitchFamily="34" charset="-122"/>
              </a:rPr>
              <a:t>LOGO</a:t>
            </a:r>
            <a:r>
              <a:rPr lang="zh-CN" altLang="en-US" sz="3600" dirty="0">
                <a:solidFill>
                  <a:srgbClr val="595959"/>
                </a:solidFill>
                <a:latin typeface="微软雅黑" panose="020B0503020204020204" pitchFamily="34" charset="-122"/>
                <a:ea typeface="微软雅黑" panose="020B0503020204020204" pitchFamily="34" charset="-122"/>
              </a:rPr>
              <a:t>设计</a:t>
            </a:r>
          </a:p>
        </p:txBody>
      </p:sp>
      <p:sp>
        <p:nvSpPr>
          <p:cNvPr id="6" name="AutoShape 48"/>
          <p:cNvSpPr>
            <a:spLocks noChangeArrowheads="1"/>
          </p:cNvSpPr>
          <p:nvPr/>
        </p:nvSpPr>
        <p:spPr bwMode="gray">
          <a:xfrm>
            <a:off x="4871862" y="515719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网页文字与广告设计</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28722">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设计影视网页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14805" y="1090687"/>
            <a:ext cx="10437779" cy="1292662"/>
          </a:xfrm>
          <a:prstGeom prst="rect">
            <a:avLst/>
          </a:prstGeom>
          <a:noFill/>
        </p:spPr>
        <p:txBody>
          <a:bodyPr wrap="square" rtlCol="0">
            <a:spAutoFit/>
          </a:bodyPr>
          <a:lstStyle/>
          <a:p>
            <a:r>
              <a:rPr lang="zh-CN" altLang="en-US" sz="2600" dirty="0" smtClean="0">
                <a:latin typeface="微软雅黑" panose="020B0503020204020204" pitchFamily="34" charset="-122"/>
                <a:ea typeface="微软雅黑" panose="020B0503020204020204" pitchFamily="34" charset="-122"/>
              </a:rPr>
              <a:t>⑽新建</a:t>
            </a:r>
            <a:r>
              <a:rPr lang="en-US" altLang="zh-CN" sz="2600" dirty="0" smtClean="0">
                <a:latin typeface="微软雅黑" panose="020B0503020204020204" pitchFamily="34" charset="-122"/>
                <a:ea typeface="微软雅黑" panose="020B0503020204020204" pitchFamily="34" charset="-122"/>
              </a:rPr>
              <a:t>logo</a:t>
            </a:r>
            <a:r>
              <a:rPr lang="zh-CN" altLang="en-US" sz="2600" dirty="0" smtClean="0">
                <a:latin typeface="微软雅黑" panose="020B0503020204020204" pitchFamily="34" charset="-122"/>
                <a:ea typeface="微软雅黑" panose="020B0503020204020204" pitchFamily="34" charset="-122"/>
              </a:rPr>
              <a:t>图层组，将所有图层组移至该图层组，并复制该图层组，将复制得到的图形使用自由变换工具（</a:t>
            </a:r>
            <a:r>
              <a:rPr lang="en-US" altLang="zh-CN" sz="2600" dirty="0" err="1" smtClean="0">
                <a:latin typeface="微软雅黑" panose="020B0503020204020204" pitchFamily="34" charset="-122"/>
                <a:ea typeface="微软雅黑" panose="020B0503020204020204" pitchFamily="34" charset="-122"/>
              </a:rPr>
              <a:t>ctrl+T</a:t>
            </a:r>
            <a:r>
              <a:rPr lang="zh-CN" altLang="en-US" sz="2600" dirty="0" smtClean="0">
                <a:latin typeface="微软雅黑" panose="020B0503020204020204" pitchFamily="34" charset="-122"/>
                <a:ea typeface="微软雅黑" panose="020B0503020204020204" pitchFamily="34" charset="-122"/>
              </a:rPr>
              <a:t>）垂直翻转并向下移至合适位置。</a:t>
            </a:r>
            <a:endParaRPr lang="en-US" altLang="zh-CN" sz="2600" dirty="0" smtClean="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3037350" y="2204864"/>
            <a:ext cx="3096344" cy="4419781"/>
          </a:xfrm>
          <a:prstGeom prst="rect">
            <a:avLst/>
          </a:prstGeom>
        </p:spPr>
      </p:pic>
    </p:spTree>
    <p:extLst>
      <p:ext uri="{BB962C8B-B14F-4D97-AF65-F5344CB8AC3E}">
        <p14:creationId xmlns:p14="http://schemas.microsoft.com/office/powerpoint/2010/main" val="13780113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2" y="320903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FF0000"/>
                </a:solidFill>
                <a:latin typeface="微软雅黑" panose="020B0503020204020204" pitchFamily="34" charset="-122"/>
                <a:ea typeface="微软雅黑" panose="020B0503020204020204" pitchFamily="34" charset="-122"/>
              </a:rPr>
              <a:t>网站导航设计</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28722" name="AutoShape 50"/>
          <p:cNvSpPr>
            <a:spLocks noChangeArrowheads="1"/>
          </p:cNvSpPr>
          <p:nvPr/>
        </p:nvSpPr>
        <p:spPr bwMode="gray">
          <a:xfrm>
            <a:off x="4871862" y="1196752"/>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网站</a:t>
            </a:r>
            <a:r>
              <a:rPr lang="en-US" altLang="zh-CN" sz="3600" dirty="0" smtClean="0">
                <a:solidFill>
                  <a:srgbClr val="595959"/>
                </a:solidFill>
                <a:latin typeface="微软雅黑" panose="020B0503020204020204" pitchFamily="34" charset="-122"/>
                <a:ea typeface="微软雅黑" panose="020B0503020204020204" pitchFamily="34" charset="-122"/>
              </a:rPr>
              <a:t>LOGO</a:t>
            </a:r>
            <a:r>
              <a:rPr lang="zh-CN" altLang="en-US" sz="3600" dirty="0" smtClean="0">
                <a:solidFill>
                  <a:srgbClr val="595959"/>
                </a:solidFill>
                <a:latin typeface="微软雅黑" panose="020B0503020204020204" pitchFamily="34" charset="-122"/>
                <a:ea typeface="微软雅黑" panose="020B0503020204020204" pitchFamily="34" charset="-122"/>
              </a:rPr>
              <a:t>设计</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6" name="AutoShape 48"/>
          <p:cNvSpPr>
            <a:spLocks noChangeArrowheads="1"/>
          </p:cNvSpPr>
          <p:nvPr/>
        </p:nvSpPr>
        <p:spPr bwMode="gray">
          <a:xfrm>
            <a:off x="4871862" y="515719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网页文字与广告设计</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4021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、导航条概述    </a:t>
            </a:r>
          </a:p>
          <a:p>
            <a:pPr>
              <a:lnSpc>
                <a:spcPts val="3800"/>
              </a:lnSpc>
              <a:spcBef>
                <a:spcPts val="600"/>
              </a:spcBef>
              <a:spcAft>
                <a:spcPts val="600"/>
              </a:spcAft>
            </a:pPr>
            <a:r>
              <a:rPr lang="zh-CN" altLang="en-US" sz="2600" dirty="0">
                <a:solidFill>
                  <a:srgbClr val="FF0000"/>
                </a:solidFill>
                <a:latin typeface="微软雅黑" panose="020B0503020204020204" pitchFamily="34" charset="-122"/>
                <a:ea typeface="微软雅黑" panose="020B0503020204020204" pitchFamily="34" charset="-122"/>
              </a:rPr>
              <a:t>网页导航条是指居于重要位置，用来显示和链接站点主要栏目的</a:t>
            </a:r>
            <a:r>
              <a:rPr lang="zh-CN" altLang="en-US" sz="2600" dirty="0" smtClean="0">
                <a:solidFill>
                  <a:srgbClr val="FF0000"/>
                </a:solidFill>
                <a:latin typeface="微软雅黑" panose="020B0503020204020204" pitchFamily="34" charset="-122"/>
                <a:ea typeface="微软雅黑" panose="020B0503020204020204" pitchFamily="34" charset="-122"/>
              </a:rPr>
              <a:t>部分。</a:t>
            </a:r>
            <a:endParaRPr lang="en-US" altLang="zh-CN" sz="2600" dirty="0" smtClean="0">
              <a:solidFill>
                <a:srgbClr val="FF0000"/>
              </a:solidFill>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导航</a:t>
            </a:r>
            <a:r>
              <a:rPr lang="zh-CN" altLang="en-US" sz="2600" dirty="0">
                <a:latin typeface="微软雅黑" panose="020B0503020204020204" pitchFamily="34" charset="-122"/>
                <a:ea typeface="微软雅黑" panose="020B0503020204020204" pitchFamily="34" charset="-122"/>
              </a:rPr>
              <a:t>条处于页面最醒目的</a:t>
            </a:r>
            <a:r>
              <a:rPr lang="zh-CN" altLang="en-US" sz="2600" dirty="0" smtClean="0">
                <a:latin typeface="微软雅黑" panose="020B0503020204020204" pitchFamily="34" charset="-122"/>
                <a:ea typeface="微软雅黑" panose="020B0503020204020204" pitchFamily="34" charset="-122"/>
              </a:rPr>
              <a:t>位置。网站</a:t>
            </a:r>
            <a:r>
              <a:rPr lang="zh-CN" altLang="en-US" sz="2600" dirty="0">
                <a:latin typeface="微软雅黑" panose="020B0503020204020204" pitchFamily="34" charset="-122"/>
                <a:ea typeface="微软雅黑" panose="020B0503020204020204" pitchFamily="34" charset="-122"/>
              </a:rPr>
              <a:t>的浏览者通过导航条了解站点内容的分类，并使用导航条上的链接浏览站点的相关信息。</a:t>
            </a: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按钮</a:t>
            </a:r>
            <a:r>
              <a:rPr lang="zh-CN" altLang="en-US" sz="2600" dirty="0">
                <a:latin typeface="微软雅黑" panose="020B0503020204020204" pitchFamily="34" charset="-122"/>
                <a:ea typeface="微软雅黑" panose="020B0503020204020204" pitchFamily="34" charset="-122"/>
              </a:rPr>
              <a:t>与导航条是密不可分的，将按钮以一定的形状排列组合到一起就形成了导航条</a:t>
            </a:r>
            <a:r>
              <a:rPr lang="zh-CN" altLang="en-US" sz="2600" dirty="0" smtClean="0">
                <a:latin typeface="微软雅黑" panose="020B0503020204020204" pitchFamily="34" charset="-122"/>
                <a:ea typeface="微软雅黑" panose="020B0503020204020204" pitchFamily="34" charset="-122"/>
              </a:rPr>
              <a:t>。设计</a:t>
            </a:r>
            <a:r>
              <a:rPr lang="zh-CN" altLang="en-US" sz="2600" dirty="0">
                <a:latin typeface="微软雅黑" panose="020B0503020204020204" pitchFamily="34" charset="-122"/>
                <a:ea typeface="微软雅黑" panose="020B0503020204020204" pitchFamily="34" charset="-122"/>
              </a:rPr>
              <a:t>要与网页中其他元素协调统一。</a:t>
            </a:r>
          </a:p>
          <a:p>
            <a:pPr>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导航栏可分为框架导航、文本导航和图片导航等，根据导航栏放置的位置可分为横排导航栏和竖排导航栏。</a:t>
            </a: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500818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、网站导航的表现形式</a:t>
            </a:r>
            <a:endParaRPr lang="zh-CN" altLang="en-US" sz="2800" b="1" dirty="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根据导航设计得合理与否将直接影响用户使用时的舒适与否，在不同的网站中使用不同的导航形式，既要注重突出表现导航，又要注重整个页面的协调性。</a:t>
            </a: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520569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4176464"/>
          </a:xfrm>
        </p:spPr>
        <p:txBody>
          <a:bodyPr>
            <a:noAutofit/>
          </a:bodyPr>
          <a:lstStyle/>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标签形式的导航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在一些图标大、文字信息少、网页视觉风格比较简单的网页中，标签形式的导航比较常用。</a:t>
            </a:r>
            <a:endParaRPr lang="en-US" altLang="zh-CN" sz="2600" dirty="0" smtClean="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800" b="1" dirty="0">
                <a:latin typeface="微软雅黑" panose="020B0503020204020204" pitchFamily="34" charset="-122"/>
                <a:ea typeface="微软雅黑" panose="020B0503020204020204" pitchFamily="34" charset="-122"/>
              </a:rPr>
              <a:t>按钮形式的导航</a:t>
            </a:r>
            <a:endParaRPr lang="en-US" altLang="zh-CN" sz="2800" b="1" dirty="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最传统也是最容易让浏览者理解为单击的导航形式。按钮可以制作成规则或不规则的精美外观，以吸引用户使用。</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spTree>
    <p:extLst>
      <p:ext uri="{BB962C8B-B14F-4D97-AF65-F5344CB8AC3E}">
        <p14:creationId xmlns:p14="http://schemas.microsoft.com/office/powerpoint/2010/main" val="1372998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1124744"/>
            <a:ext cx="5897533" cy="5567301"/>
          </a:xfrm>
          <a:prstGeom prst="rect">
            <a:avLst/>
          </a:prstGeom>
        </p:spPr>
      </p:pic>
    </p:spTree>
    <p:extLst>
      <p:ext uri="{BB962C8B-B14F-4D97-AF65-F5344CB8AC3E}">
        <p14:creationId xmlns:p14="http://schemas.microsoft.com/office/powerpoint/2010/main" val="3302414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4176464"/>
          </a:xfrm>
        </p:spPr>
        <p:txBody>
          <a:bodyPr>
            <a:noAutofit/>
          </a:bodyPr>
          <a:lstStyle/>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弹出菜单式的导航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由于网页的空间有限，为了节省页面空间而又不影响网站导航更好地发挥作用，在很多网站中出现弹出菜单式的导航。</a:t>
            </a:r>
          </a:p>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无框图标形式的导航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将图标去掉边框，使用多种不规则的图标或线条。在网站视觉设计中使用这种形式的导航不仅可以给浏览者以轻松自由，而且能够增加网站的趣味性，丰富网站的页面效果。</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spTree>
    <p:extLst>
      <p:ext uri="{BB962C8B-B14F-4D97-AF65-F5344CB8AC3E}">
        <p14:creationId xmlns:p14="http://schemas.microsoft.com/office/powerpoint/2010/main" val="24124666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pic>
        <p:nvPicPr>
          <p:cNvPr id="2" name="图片 1"/>
          <p:cNvPicPr>
            <a:picLocks noChangeAspect="1"/>
          </p:cNvPicPr>
          <p:nvPr/>
        </p:nvPicPr>
        <p:blipFill>
          <a:blip r:embed="rId2"/>
          <a:stretch>
            <a:fillRect/>
          </a:stretch>
        </p:blipFill>
        <p:spPr>
          <a:xfrm>
            <a:off x="983432" y="1052737"/>
            <a:ext cx="9721080" cy="5269028"/>
          </a:xfrm>
          <a:prstGeom prst="rect">
            <a:avLst/>
          </a:prstGeom>
        </p:spPr>
      </p:pic>
      <p:sp>
        <p:nvSpPr>
          <p:cNvPr id="3" name="文本框 2"/>
          <p:cNvSpPr txBox="1"/>
          <p:nvPr/>
        </p:nvSpPr>
        <p:spPr>
          <a:xfrm>
            <a:off x="983432" y="6453336"/>
            <a:ext cx="4320480" cy="400110"/>
          </a:xfrm>
          <a:prstGeom prst="rect">
            <a:avLst/>
          </a:prstGeom>
          <a:noFill/>
        </p:spPr>
        <p:txBody>
          <a:bodyPr wrap="square" rtlCol="0">
            <a:spAutoFit/>
          </a:bodyPr>
          <a:lstStyle/>
          <a:p>
            <a:r>
              <a:rPr lang="en-US" altLang="zh-CN" sz="2000" dirty="0"/>
              <a:t>https://www.earthrangers.com/</a:t>
            </a:r>
            <a:endParaRPr lang="zh-CN" altLang="en-US" sz="2000" dirty="0"/>
          </a:p>
        </p:txBody>
      </p:sp>
    </p:spTree>
    <p:extLst>
      <p:ext uri="{BB962C8B-B14F-4D97-AF65-F5344CB8AC3E}">
        <p14:creationId xmlns:p14="http://schemas.microsoft.com/office/powerpoint/2010/main" val="30680562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4176464"/>
          </a:xfrm>
        </p:spPr>
        <p:txBody>
          <a:bodyPr>
            <a:noAutofit/>
          </a:bodyPr>
          <a:lstStyle/>
          <a:p>
            <a:pPr>
              <a:lnSpc>
                <a:spcPts val="4000"/>
              </a:lnSpc>
              <a:spcBef>
                <a:spcPts val="600"/>
              </a:spcBef>
              <a:spcAft>
                <a:spcPts val="600"/>
              </a:spcAft>
            </a:pPr>
            <a:r>
              <a:rPr lang="en-US" altLang="zh-CN" sz="2800" b="1" dirty="0" smtClean="0">
                <a:latin typeface="微软雅黑" panose="020B0503020204020204" pitchFamily="34" charset="-122"/>
                <a:ea typeface="微软雅黑" panose="020B0503020204020204" pitchFamily="34" charset="-122"/>
              </a:rPr>
              <a:t>FLASH</a:t>
            </a:r>
            <a:r>
              <a:rPr lang="zh-CN" altLang="en-US" sz="2800" b="1" dirty="0" smtClean="0">
                <a:latin typeface="微软雅黑" panose="020B0503020204020204" pitchFamily="34" charset="-122"/>
                <a:ea typeface="微软雅黑" panose="020B0503020204020204" pitchFamily="34" charset="-122"/>
              </a:rPr>
              <a:t>动画形式的导航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4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这种导航形式适用于动感时尚的网站页面。</a:t>
            </a:r>
          </a:p>
          <a:p>
            <a:pPr>
              <a:lnSpc>
                <a:spcPts val="40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多导航系统</a:t>
            </a:r>
            <a:endParaRPr lang="en-US" altLang="zh-CN" sz="2800" b="1" dirty="0" smtClean="0">
              <a:latin typeface="微软雅黑" panose="020B0503020204020204" pitchFamily="34" charset="-122"/>
              <a:ea typeface="微软雅黑" panose="020B0503020204020204" pitchFamily="34" charset="-122"/>
            </a:endParaRPr>
          </a:p>
          <a:p>
            <a:pPr marL="0" indent="0">
              <a:lnSpc>
                <a:spcPts val="4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多导航系统多用于内容较多的网站中，导航内部可以采用多种形式的表现形式，以丰富网页效果。</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spTree>
    <p:extLst>
      <p:ext uri="{BB962C8B-B14F-4D97-AF65-F5344CB8AC3E}">
        <p14:creationId xmlns:p14="http://schemas.microsoft.com/office/powerpoint/2010/main" val="2017050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网站导航的表现形式</a:t>
            </a:r>
          </a:p>
        </p:txBody>
      </p:sp>
      <p:pic>
        <p:nvPicPr>
          <p:cNvPr id="2" name="图片 1"/>
          <p:cNvPicPr>
            <a:picLocks noChangeAspect="1"/>
          </p:cNvPicPr>
          <p:nvPr/>
        </p:nvPicPr>
        <p:blipFill>
          <a:blip r:embed="rId2"/>
          <a:stretch>
            <a:fillRect/>
          </a:stretch>
        </p:blipFill>
        <p:spPr>
          <a:xfrm>
            <a:off x="839416" y="1196752"/>
            <a:ext cx="10225822" cy="4991870"/>
          </a:xfrm>
          <a:prstGeom prst="rect">
            <a:avLst/>
          </a:prstGeom>
        </p:spPr>
      </p:pic>
      <p:sp>
        <p:nvSpPr>
          <p:cNvPr id="6" name="文本框 5"/>
          <p:cNvSpPr txBox="1"/>
          <p:nvPr/>
        </p:nvSpPr>
        <p:spPr>
          <a:xfrm>
            <a:off x="983432" y="6453336"/>
            <a:ext cx="4320480" cy="400110"/>
          </a:xfrm>
          <a:prstGeom prst="rect">
            <a:avLst/>
          </a:prstGeom>
          <a:noFill/>
        </p:spPr>
        <p:txBody>
          <a:bodyPr wrap="square" rtlCol="0">
            <a:spAutoFit/>
          </a:bodyPr>
          <a:lstStyle/>
          <a:p>
            <a:r>
              <a:rPr lang="en-US" altLang="zh-CN" sz="2000" dirty="0"/>
              <a:t>http://epatantepatate.ca/</a:t>
            </a:r>
            <a:endParaRPr lang="zh-CN" altLang="en-US" sz="2000" dirty="0"/>
          </a:p>
        </p:txBody>
      </p:sp>
    </p:spTree>
    <p:extLst>
      <p:ext uri="{BB962C8B-B14F-4D97-AF65-F5344CB8AC3E}">
        <p14:creationId xmlns:p14="http://schemas.microsoft.com/office/powerpoint/2010/main" val="2968932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什么是标志</a:t>
            </a:r>
            <a:r>
              <a:rPr lang="en-US" altLang="zh-CN" sz="2600" dirty="0" smtClean="0">
                <a:latin typeface="微软雅黑" panose="020B0503020204020204" pitchFamily="34" charset="-122"/>
                <a:ea typeface="微软雅黑" panose="020B0503020204020204" pitchFamily="34" charset="-122"/>
              </a:rPr>
              <a:t>(LOGO) </a:t>
            </a:r>
            <a:r>
              <a:rPr lang="en-US" altLang="zh-CN" sz="2600" dirty="0">
                <a:latin typeface="微软雅黑" panose="020B0503020204020204" pitchFamily="34" charset="-122"/>
                <a:ea typeface="微软雅黑" panose="020B0503020204020204" pitchFamily="34" charset="-122"/>
              </a:rPr>
              <a:t/>
            </a:r>
            <a:br>
              <a:rPr lang="en-US" altLang="zh-CN" sz="2600" dirty="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标志，徽标，商标是</a:t>
            </a:r>
            <a:r>
              <a:rPr lang="zh-CN" altLang="en-US" sz="2600" dirty="0">
                <a:latin typeface="微软雅黑" panose="020B0503020204020204" pitchFamily="34" charset="-122"/>
                <a:ea typeface="微软雅黑" panose="020B0503020204020204" pitchFamily="34" charset="-122"/>
              </a:rPr>
              <a:t>现代经济的</a:t>
            </a:r>
            <a:r>
              <a:rPr lang="zh-CN" altLang="en-US" sz="2600" dirty="0" smtClean="0">
                <a:latin typeface="微软雅黑" panose="020B0503020204020204" pitchFamily="34" charset="-122"/>
                <a:ea typeface="微软雅黑" panose="020B0503020204020204" pitchFamily="34" charset="-122"/>
              </a:rPr>
              <a:t>产物，它</a:t>
            </a:r>
            <a:r>
              <a:rPr lang="zh-CN" altLang="en-US" sz="2600" dirty="0">
                <a:latin typeface="微软雅黑" panose="020B0503020204020204" pitchFamily="34" charset="-122"/>
                <a:ea typeface="微软雅黑" panose="020B0503020204020204" pitchFamily="34" charset="-122"/>
              </a:rPr>
              <a:t>不同与古代的</a:t>
            </a:r>
            <a:r>
              <a:rPr lang="zh-CN" altLang="en-US" sz="2600" dirty="0" smtClean="0">
                <a:latin typeface="微软雅黑" panose="020B0503020204020204" pitchFamily="34" charset="-122"/>
                <a:ea typeface="微软雅黑" panose="020B0503020204020204" pitchFamily="34" charset="-122"/>
              </a:rPr>
              <a:t>印记。现代</a:t>
            </a:r>
            <a:r>
              <a:rPr lang="zh-CN" altLang="en-US" sz="2600" dirty="0">
                <a:latin typeface="微软雅黑" panose="020B0503020204020204" pitchFamily="34" charset="-122"/>
                <a:ea typeface="微软雅黑" panose="020B0503020204020204" pitchFamily="34" charset="-122"/>
              </a:rPr>
              <a:t>标志承载着企业的无形</a:t>
            </a:r>
            <a:r>
              <a:rPr lang="zh-CN" altLang="en-US" sz="2600" dirty="0" smtClean="0">
                <a:latin typeface="微软雅黑" panose="020B0503020204020204" pitchFamily="34" charset="-122"/>
                <a:ea typeface="微软雅黑" panose="020B0503020204020204" pitchFamily="34" charset="-122"/>
              </a:rPr>
              <a:t>资产，是</a:t>
            </a:r>
            <a:r>
              <a:rPr lang="zh-CN" altLang="en-US" sz="2600" dirty="0">
                <a:latin typeface="微软雅黑" panose="020B0503020204020204" pitchFamily="34" charset="-122"/>
                <a:ea typeface="微软雅黑" panose="020B0503020204020204" pitchFamily="34" charset="-122"/>
              </a:rPr>
              <a:t>企业综合信息传递的</a:t>
            </a:r>
            <a:r>
              <a:rPr lang="zh-CN" altLang="en-US" sz="2600" dirty="0" smtClean="0">
                <a:latin typeface="微软雅黑" panose="020B0503020204020204" pitchFamily="34" charset="-122"/>
                <a:ea typeface="微软雅黑" panose="020B0503020204020204" pitchFamily="34" charset="-122"/>
              </a:rPr>
              <a:t>媒介。</a:t>
            </a:r>
            <a:endParaRPr lang="en-US" altLang="zh-CN" sz="2600" dirty="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标志作为</a:t>
            </a:r>
            <a:r>
              <a:rPr lang="zh-CN" altLang="en-US" sz="2600" dirty="0" smtClean="0">
                <a:latin typeface="微软雅黑" panose="020B0503020204020204" pitchFamily="34" charset="-122"/>
                <a:ea typeface="微软雅黑" panose="020B0503020204020204" pitchFamily="34" charset="-122"/>
              </a:rPr>
              <a:t>企业战略</a:t>
            </a:r>
            <a:r>
              <a:rPr lang="zh-CN" altLang="en-US" sz="2600" dirty="0">
                <a:latin typeface="微软雅黑" panose="020B0503020204020204" pitchFamily="34" charset="-122"/>
                <a:ea typeface="微软雅黑" panose="020B0503020204020204" pitchFamily="34" charset="-122"/>
              </a:rPr>
              <a:t>的最主要</a:t>
            </a:r>
            <a:r>
              <a:rPr lang="zh-CN" altLang="en-US" sz="2600" dirty="0" smtClean="0">
                <a:latin typeface="微软雅黑" panose="020B0503020204020204" pitchFamily="34" charset="-122"/>
                <a:ea typeface="微软雅黑" panose="020B0503020204020204" pitchFamily="34" charset="-122"/>
              </a:rPr>
              <a:t>部分，在</a:t>
            </a:r>
            <a:r>
              <a:rPr lang="zh-CN" altLang="en-US" sz="2600" dirty="0">
                <a:latin typeface="微软雅黑" panose="020B0503020204020204" pitchFamily="34" charset="-122"/>
                <a:ea typeface="微软雅黑" panose="020B0503020204020204" pitchFamily="34" charset="-122"/>
              </a:rPr>
              <a:t>企业形象传递过程</a:t>
            </a:r>
            <a:r>
              <a:rPr lang="zh-CN" altLang="en-US" sz="2600" dirty="0" smtClean="0">
                <a:latin typeface="微软雅黑" panose="020B0503020204020204" pitchFamily="34" charset="-122"/>
                <a:ea typeface="微软雅黑" panose="020B0503020204020204" pitchFamily="34" charset="-122"/>
              </a:rPr>
              <a:t>中，是</a:t>
            </a:r>
            <a:r>
              <a:rPr lang="zh-CN" altLang="en-US" sz="2600" dirty="0">
                <a:latin typeface="微软雅黑" panose="020B0503020204020204" pitchFamily="34" charset="-122"/>
                <a:ea typeface="微软雅黑" panose="020B0503020204020204" pitchFamily="34" charset="-122"/>
              </a:rPr>
              <a:t>应用最</a:t>
            </a:r>
            <a:r>
              <a:rPr lang="zh-CN" altLang="en-US" sz="2600" dirty="0" smtClean="0">
                <a:latin typeface="微软雅黑" panose="020B0503020204020204" pitchFamily="34" charset="-122"/>
                <a:ea typeface="微软雅黑" panose="020B0503020204020204" pitchFamily="34" charset="-122"/>
              </a:rPr>
              <a:t>广泛、出现</a:t>
            </a:r>
            <a:r>
              <a:rPr lang="zh-CN" altLang="en-US" sz="2600" dirty="0">
                <a:latin typeface="微软雅黑" panose="020B0503020204020204" pitchFamily="34" charset="-122"/>
                <a:ea typeface="微软雅黑" panose="020B0503020204020204" pitchFamily="34" charset="-122"/>
              </a:rPr>
              <a:t>频率</a:t>
            </a:r>
            <a:r>
              <a:rPr lang="zh-CN" altLang="en-US" sz="2600" dirty="0" smtClean="0">
                <a:latin typeface="微软雅黑" panose="020B0503020204020204" pitchFamily="34" charset="-122"/>
                <a:ea typeface="微软雅黑" panose="020B0503020204020204" pitchFamily="34" charset="-122"/>
              </a:rPr>
              <a:t>最高，最</a:t>
            </a:r>
            <a:r>
              <a:rPr lang="zh-CN" altLang="en-US" sz="2600" dirty="0">
                <a:latin typeface="微软雅黑" panose="020B0503020204020204" pitchFamily="34" charset="-122"/>
                <a:ea typeface="微软雅黑" panose="020B0503020204020204" pitchFamily="34" charset="-122"/>
              </a:rPr>
              <a:t>关键的</a:t>
            </a:r>
            <a:r>
              <a:rPr lang="zh-CN" altLang="en-US" sz="2600" dirty="0" smtClean="0">
                <a:latin typeface="微软雅黑" panose="020B0503020204020204" pitchFamily="34" charset="-122"/>
                <a:ea typeface="微软雅黑" panose="020B0503020204020204" pitchFamily="34" charset="-122"/>
              </a:rPr>
              <a:t>元素。企业</a:t>
            </a:r>
            <a:r>
              <a:rPr lang="zh-CN" altLang="en-US" sz="2600" dirty="0">
                <a:latin typeface="微软雅黑" panose="020B0503020204020204" pitchFamily="34" charset="-122"/>
                <a:ea typeface="微软雅黑" panose="020B0503020204020204" pitchFamily="34" charset="-122"/>
              </a:rPr>
              <a:t>强大的整体</a:t>
            </a:r>
            <a:r>
              <a:rPr lang="zh-CN" altLang="en-US" sz="2600" dirty="0" smtClean="0">
                <a:latin typeface="微软雅黑" panose="020B0503020204020204" pitchFamily="34" charset="-122"/>
                <a:ea typeface="微软雅黑" panose="020B0503020204020204" pitchFamily="34" charset="-122"/>
              </a:rPr>
              <a:t>实力，完善</a:t>
            </a:r>
            <a:r>
              <a:rPr lang="zh-CN" altLang="en-US" sz="2600" dirty="0">
                <a:latin typeface="微软雅黑" panose="020B0503020204020204" pitchFamily="34" charset="-122"/>
                <a:ea typeface="微软雅黑" panose="020B0503020204020204" pitchFamily="34" charset="-122"/>
              </a:rPr>
              <a:t>的管理</a:t>
            </a:r>
            <a:r>
              <a:rPr lang="zh-CN" altLang="en-US" sz="2600" dirty="0" smtClean="0">
                <a:latin typeface="微软雅黑" panose="020B0503020204020204" pitchFamily="34" charset="-122"/>
                <a:ea typeface="微软雅黑" panose="020B0503020204020204" pitchFamily="34" charset="-122"/>
              </a:rPr>
              <a:t>机制，优质</a:t>
            </a:r>
            <a:r>
              <a:rPr lang="zh-CN" altLang="en-US" sz="2600" dirty="0">
                <a:latin typeface="微软雅黑" panose="020B0503020204020204" pitchFamily="34" charset="-122"/>
                <a:ea typeface="微软雅黑" panose="020B0503020204020204" pitchFamily="34" charset="-122"/>
              </a:rPr>
              <a:t>的产品和</a:t>
            </a:r>
            <a:r>
              <a:rPr lang="zh-CN" altLang="en-US" sz="2600" dirty="0" smtClean="0">
                <a:latin typeface="微软雅黑" panose="020B0503020204020204" pitchFamily="34" charset="-122"/>
                <a:ea typeface="微软雅黑" panose="020B0503020204020204" pitchFamily="34" charset="-122"/>
              </a:rPr>
              <a:t>服务，都</a:t>
            </a:r>
            <a:r>
              <a:rPr lang="zh-CN" altLang="en-US" sz="2600" dirty="0">
                <a:latin typeface="微软雅黑" panose="020B0503020204020204" pitchFamily="34" charset="-122"/>
                <a:ea typeface="微软雅黑" panose="020B0503020204020204" pitchFamily="34" charset="-122"/>
              </a:rPr>
              <a:t>被涵概于标志</a:t>
            </a:r>
            <a:r>
              <a:rPr lang="zh-CN" altLang="en-US" sz="2600" dirty="0" smtClean="0">
                <a:latin typeface="微软雅黑" panose="020B0503020204020204" pitchFamily="34" charset="-122"/>
                <a:ea typeface="微软雅黑" panose="020B0503020204020204" pitchFamily="34" charset="-122"/>
              </a:rPr>
              <a:t>中，通过</a:t>
            </a:r>
            <a:r>
              <a:rPr lang="zh-CN" altLang="en-US" sz="2600" dirty="0">
                <a:latin typeface="微软雅黑" panose="020B0503020204020204" pitchFamily="34" charset="-122"/>
                <a:ea typeface="微软雅黑" panose="020B0503020204020204" pitchFamily="34" charset="-122"/>
              </a:rPr>
              <a:t>不断的刺激和反复</a:t>
            </a:r>
            <a:r>
              <a:rPr lang="zh-CN" altLang="en-US" sz="2600" dirty="0" smtClean="0">
                <a:latin typeface="微软雅黑" panose="020B0503020204020204" pitchFamily="34" charset="-122"/>
                <a:ea typeface="微软雅黑" panose="020B0503020204020204" pitchFamily="34" charset="-122"/>
              </a:rPr>
              <a:t>刻画，深深</a:t>
            </a:r>
            <a:r>
              <a:rPr lang="zh-CN" altLang="en-US" sz="2600" dirty="0">
                <a:latin typeface="微软雅黑" panose="020B0503020204020204" pitchFamily="34" charset="-122"/>
                <a:ea typeface="微软雅黑" panose="020B0503020204020204" pitchFamily="34" charset="-122"/>
              </a:rPr>
              <a:t>的留在受众</a:t>
            </a:r>
            <a:r>
              <a:rPr lang="zh-CN" altLang="en-US" sz="2600" dirty="0" smtClean="0">
                <a:latin typeface="微软雅黑" panose="020B0503020204020204" pitchFamily="34" charset="-122"/>
                <a:ea typeface="微软雅黑" panose="020B0503020204020204" pitchFamily="34" charset="-122"/>
              </a:rPr>
              <a:t>心中。</a:t>
            </a:r>
            <a:endParaRPr lang="en-US" altLang="zh-CN" sz="2600" dirty="0" smtClean="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solidFill>
                  <a:srgbClr val="CC0000"/>
                </a:solidFill>
                <a:latin typeface="微软雅黑" panose="020B0503020204020204" pitchFamily="34" charset="-122"/>
                <a:ea typeface="微软雅黑" panose="020B0503020204020204" pitchFamily="34" charset="-122"/>
              </a:rPr>
              <a:t>网站</a:t>
            </a:r>
            <a:r>
              <a:rPr lang="en-US" altLang="zh-CN" sz="2600" dirty="0" smtClean="0">
                <a:solidFill>
                  <a:srgbClr val="CC0000"/>
                </a:solidFill>
                <a:latin typeface="微软雅黑" panose="020B0503020204020204" pitchFamily="34" charset="-122"/>
                <a:ea typeface="微软雅黑" panose="020B0503020204020204" pitchFamily="34" charset="-122"/>
              </a:rPr>
              <a:t>LOGO</a:t>
            </a:r>
            <a:r>
              <a:rPr lang="zh-CN" altLang="en-US" sz="2600" dirty="0" smtClean="0">
                <a:solidFill>
                  <a:srgbClr val="CC0000"/>
                </a:solidFill>
                <a:latin typeface="微软雅黑" panose="020B0503020204020204" pitchFamily="34" charset="-122"/>
                <a:ea typeface="微软雅黑" panose="020B0503020204020204" pitchFamily="34" charset="-122"/>
              </a:rPr>
              <a:t>是网站特色和内涵的集中体现。用于传递网站的定位和经营理念，同时便于识别。</a:t>
            </a:r>
            <a:endParaRPr lang="en-US" altLang="zh-CN" sz="2600" dirty="0">
              <a:solidFill>
                <a:srgbClr val="CC0000"/>
              </a:solidFill>
              <a:latin typeface="微软雅黑" panose="020B0503020204020204" pitchFamily="34" charset="-122"/>
              <a:ea typeface="微软雅黑" panose="020B0503020204020204" pitchFamily="34" charset="-122"/>
            </a:endParaRP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标志</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99310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animEffect transition="in" filter="fade">
                                      <p:cBhvr>
                                        <p:cTn id="7" dur="500"/>
                                        <p:tgtEl>
                                          <p:spTgt spid="10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、导航菜单在网页中的布局    </a:t>
            </a:r>
            <a:endParaRPr lang="zh-CN" altLang="en-US" sz="2800" b="1" dirty="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根据</a:t>
            </a:r>
            <a:r>
              <a:rPr lang="zh-CN" altLang="en-US" sz="2600" dirty="0">
                <a:latin typeface="微软雅黑" panose="020B0503020204020204" pitchFamily="34" charset="-122"/>
                <a:ea typeface="微软雅黑" panose="020B0503020204020204" pitchFamily="34" charset="-122"/>
              </a:rPr>
              <a:t>导航栏放置的位置可分为横排导航栏和竖排导航栏</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应该根据网页的整体版式合理安排导航元素的放置。</a:t>
            </a:r>
            <a:endParaRPr lang="zh-CN" altLang="en-US" sz="2600" dirty="0">
              <a:latin typeface="微软雅黑" panose="020B0503020204020204" pitchFamily="34" charset="-122"/>
              <a:ea typeface="微软雅黑" panose="020B0503020204020204" pitchFamily="34" charset="-122"/>
            </a:endParaRP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网站导航</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5464233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2232248"/>
          </a:xfrm>
        </p:spPr>
        <p:txBody>
          <a:bodyPr>
            <a:noAutofit/>
          </a:bodyPr>
          <a:lstStyle/>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横向导航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横向</a:t>
            </a:r>
            <a:r>
              <a:rPr lang="zh-CN" altLang="en-US" sz="2600" dirty="0">
                <a:latin typeface="微软雅黑" panose="020B0503020204020204" pitchFamily="34" charset="-122"/>
                <a:ea typeface="微软雅黑" panose="020B0503020204020204" pitchFamily="34" charset="-122"/>
              </a:rPr>
              <a:t>导航条是网页中最常用的导航方式，横向导航符合人们通常的浏览习惯，同时也便于页面内容的排版。其缺点在于如果使用不合理，可能会给人以呆板，单调的感觉。</a:t>
            </a: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横向</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导航条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5" name="Picture 4" descr="qq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20" y="3861048"/>
            <a:ext cx="10729380" cy="168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658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案例分析</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6" name="Picture 2" descr="a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769027"/>
            <a:ext cx="10965121" cy="5976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2599369"/>
            <a:ext cx="11302775" cy="5275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8" y="5129767"/>
            <a:ext cx="12085001" cy="4848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4" y="3423845"/>
            <a:ext cx="10989411" cy="452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y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84" y="4154131"/>
            <a:ext cx="11056427" cy="602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8384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2232248"/>
          </a:xfrm>
        </p:spPr>
        <p:txBody>
          <a:bodyPr>
            <a:noAutofit/>
          </a:bodyPr>
          <a:lstStyle/>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纵向导航</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纵向导航条也是网页中比较常用的导航</a:t>
            </a:r>
            <a:r>
              <a:rPr lang="zh-CN" altLang="en-US" sz="2600" dirty="0" smtClean="0">
                <a:latin typeface="微软雅黑" panose="020B0503020204020204" pitchFamily="34" charset="-122"/>
                <a:ea typeface="微软雅黑" panose="020B0503020204020204" pitchFamily="34" charset="-122"/>
              </a:rPr>
              <a:t>形式，也</a:t>
            </a:r>
            <a:r>
              <a:rPr lang="zh-CN" altLang="en-US" sz="2600" dirty="0">
                <a:latin typeface="微软雅黑" panose="020B0503020204020204" pitchFamily="34" charset="-122"/>
                <a:ea typeface="微软雅黑" panose="020B0503020204020204" pitchFamily="34" charset="-122"/>
              </a:rPr>
              <a:t>较易于被浏览者接受，但其缺点在于使页面内容的排版变得相对困难。</a:t>
            </a: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横向</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导航条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6"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3015095"/>
            <a:ext cx="6678509" cy="378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2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案例分析</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Picture 2" descr="a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340768"/>
            <a:ext cx="1800200" cy="469739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4403360" y="994228"/>
            <a:ext cx="1933333" cy="5390476"/>
          </a:xfrm>
          <a:prstGeom prst="rect">
            <a:avLst/>
          </a:prstGeom>
        </p:spPr>
      </p:pic>
      <p:pic>
        <p:nvPicPr>
          <p:cNvPr id="5" name="图片 4"/>
          <p:cNvPicPr>
            <a:picLocks noChangeAspect="1"/>
          </p:cNvPicPr>
          <p:nvPr/>
        </p:nvPicPr>
        <p:blipFill>
          <a:blip r:embed="rId4"/>
          <a:stretch>
            <a:fillRect/>
          </a:stretch>
        </p:blipFill>
        <p:spPr>
          <a:xfrm>
            <a:off x="7510422" y="1018569"/>
            <a:ext cx="2041962" cy="5346042"/>
          </a:xfrm>
          <a:prstGeom prst="rect">
            <a:avLst/>
          </a:prstGeom>
        </p:spPr>
      </p:pic>
    </p:spTree>
    <p:extLst>
      <p:ext uri="{BB962C8B-B14F-4D97-AF65-F5344CB8AC3E}">
        <p14:creationId xmlns:p14="http://schemas.microsoft.com/office/powerpoint/2010/main" val="2730001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2232248"/>
          </a:xfrm>
        </p:spPr>
        <p:txBody>
          <a:bodyPr>
            <a:noAutofit/>
          </a:bodyPr>
          <a:lstStyle/>
          <a:p>
            <a:pPr>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自由</a:t>
            </a:r>
            <a:r>
              <a:rPr lang="zh-CN" altLang="en-US" sz="2800" b="1" dirty="0">
                <a:latin typeface="微软雅黑" panose="020B0503020204020204" pitchFamily="34" charset="-122"/>
                <a:ea typeface="微软雅黑" panose="020B0503020204020204" pitchFamily="34" charset="-122"/>
              </a:rPr>
              <a:t>排版</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自由排版的导航条一般会出现在信息量相对较少，内容较为活泼的站点上。其优点在于新颖，灵活，能引起浏览者的兴趣。但是如果使用不当，则会使浏览者进行不要的思考，影响导航的效率。</a:t>
            </a:r>
          </a:p>
          <a:p>
            <a:pPr marL="0" indent="0">
              <a:lnSpc>
                <a:spcPts val="35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横向</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导航条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5"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824" y="3769829"/>
            <a:ext cx="5967496" cy="22492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805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使用原则</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、导航条的使用原则    </a:t>
            </a:r>
          </a:p>
          <a:p>
            <a:pPr fontAlgn="auto">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图片导航虽很美观，但占用的空间较大，会影响网页打开的速度，不应多用。</a:t>
            </a:r>
          </a:p>
          <a:p>
            <a:pPr fontAlgn="auto">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多排导航条应在导航栏目很多的情况下使用。</a:t>
            </a:r>
          </a:p>
          <a:p>
            <a:pPr fontAlgn="auto">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导航栏目超过</a:t>
            </a:r>
            <a:r>
              <a:rPr lang="en-US" altLang="zh-CN" sz="2600" dirty="0">
                <a:latin typeface="微软雅黑" panose="020B0503020204020204" pitchFamily="34" charset="-122"/>
                <a:ea typeface="微软雅黑" panose="020B0503020204020204" pitchFamily="34" charset="-122"/>
              </a:rPr>
              <a:t>6</a:t>
            </a:r>
            <a:r>
              <a:rPr lang="zh-CN" altLang="en-US" sz="2600" dirty="0">
                <a:latin typeface="微软雅黑" panose="020B0503020204020204" pitchFamily="34" charset="-122"/>
                <a:ea typeface="微软雅黑" panose="020B0503020204020204" pitchFamily="34" charset="-122"/>
              </a:rPr>
              <a:t>个可考虑分两排进行排列，如果栏目过多可以多行排列。</a:t>
            </a:r>
          </a:p>
          <a:p>
            <a:pPr fontAlgn="auto">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对于内容丰富的网站，可以使用框架导航，以便浏览者在任何页面都可快速切换到另一个栏目。</a:t>
            </a:r>
          </a:p>
          <a:p>
            <a:pPr marL="0" indent="0" fontAlgn="auto">
              <a:lnSpc>
                <a:spcPts val="3500"/>
              </a:lnSpc>
              <a:spcBef>
                <a:spcPts val="600"/>
              </a:spcBef>
              <a:spcAft>
                <a:spcPts val="600"/>
              </a:spcAft>
              <a:buFont typeface="Arial" panose="020B0604020202020204" pitchFamily="34" charset="0"/>
              <a:buNone/>
            </a:pPr>
            <a:endParaRPr lang="en-US" altLang="zh-CN" sz="26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7586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2" y="320903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网站导航设计</a:t>
            </a:r>
          </a:p>
        </p:txBody>
      </p:sp>
      <p:sp>
        <p:nvSpPr>
          <p:cNvPr id="28722" name="AutoShape 50"/>
          <p:cNvSpPr>
            <a:spLocks noChangeArrowheads="1"/>
          </p:cNvSpPr>
          <p:nvPr/>
        </p:nvSpPr>
        <p:spPr bwMode="gray">
          <a:xfrm>
            <a:off x="4871862" y="1196752"/>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网站</a:t>
            </a:r>
            <a:r>
              <a:rPr lang="en-US" altLang="zh-CN" sz="3600" dirty="0" smtClean="0">
                <a:solidFill>
                  <a:srgbClr val="595959"/>
                </a:solidFill>
                <a:latin typeface="微软雅黑" panose="020B0503020204020204" pitchFamily="34" charset="-122"/>
                <a:ea typeface="微软雅黑" panose="020B0503020204020204" pitchFamily="34" charset="-122"/>
              </a:rPr>
              <a:t>LOGO</a:t>
            </a:r>
            <a:r>
              <a:rPr lang="zh-CN" altLang="en-US" sz="3600" dirty="0" smtClean="0">
                <a:solidFill>
                  <a:srgbClr val="595959"/>
                </a:solidFill>
                <a:latin typeface="微软雅黑" panose="020B0503020204020204" pitchFamily="34" charset="-122"/>
                <a:ea typeface="微软雅黑" panose="020B0503020204020204" pitchFamily="34" charset="-122"/>
              </a:rPr>
              <a:t>设计</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6" name="AutoShape 48"/>
          <p:cNvSpPr>
            <a:spLocks noChangeArrowheads="1"/>
          </p:cNvSpPr>
          <p:nvPr/>
        </p:nvSpPr>
        <p:spPr bwMode="gray">
          <a:xfrm>
            <a:off x="4871862" y="5157192"/>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FF0000"/>
                </a:solidFill>
                <a:latin typeface="微软雅黑" panose="020B0503020204020204" pitchFamily="34" charset="-122"/>
                <a:ea typeface="微软雅黑" panose="020B0503020204020204" pitchFamily="34" charset="-122"/>
              </a:rPr>
              <a:t>网页文字与广告设计</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80401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en-US" altLang="zh-CN" sz="2800" b="1" dirty="0" smtClean="0">
                <a:latin typeface="微软雅黑" panose="020B0503020204020204" pitchFamily="34" charset="-122"/>
                <a:ea typeface="微软雅黑" panose="020B0503020204020204" pitchFamily="34" charset="-122"/>
              </a:rPr>
              <a:t>1</a:t>
            </a:r>
            <a:r>
              <a:rPr lang="zh-CN" altLang="en-US" sz="2800" b="1" dirty="0" smtClean="0">
                <a:latin typeface="微软雅黑" panose="020B0503020204020204" pitchFamily="34" charset="-122"/>
                <a:ea typeface="微软雅黑" panose="020B0503020204020204" pitchFamily="34" charset="-122"/>
              </a:rPr>
              <a:t>、文字在网页界面中的作用</a:t>
            </a:r>
          </a:p>
          <a:p>
            <a:pPr fontAlgn="auto">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虽然说在各个网站上，图片、动画、视频扮演着越来越重要的角色、但是文字作为信息传达的一部分仍然具有重要的地位，特别是在如新闻、</a:t>
            </a:r>
          </a:p>
          <a:p>
            <a:pPr fontAlgn="auto">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科技</a:t>
            </a:r>
            <a:r>
              <a:rPr lang="zh-CN" altLang="en-US" sz="2600" dirty="0">
                <a:latin typeface="微软雅黑" panose="020B0503020204020204" pitchFamily="34" charset="-122"/>
                <a:ea typeface="微软雅黑" panose="020B0503020204020204" pitchFamily="34" charset="-122"/>
              </a:rPr>
              <a:t>、信息类的网页中，大量的文字信息更是不可缺少的组成部分。</a:t>
            </a:r>
          </a:p>
          <a:p>
            <a:pPr marL="0" indent="0" fontAlgn="auto">
              <a:lnSpc>
                <a:spcPts val="3500"/>
              </a:lnSpc>
              <a:spcBef>
                <a:spcPts val="600"/>
              </a:spcBef>
              <a:spcAft>
                <a:spcPts val="600"/>
              </a:spcAft>
              <a:buFont typeface="Arial" panose="020B0604020202020204" pitchFamily="34" charset="0"/>
              <a:buNone/>
            </a:pPr>
            <a:endParaRPr lang="en-US" altLang="zh-CN" sz="26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247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en-US" altLang="zh-CN" sz="2800" b="1" dirty="0">
                <a:latin typeface="微软雅黑" panose="020B0503020204020204" pitchFamily="34" charset="-122"/>
                <a:ea typeface="微软雅黑" panose="020B0503020204020204" pitchFamily="34" charset="-122"/>
              </a:rPr>
              <a:t>2</a:t>
            </a:r>
            <a:r>
              <a:rPr lang="zh-CN" altLang="en-US" sz="2800" b="1" dirty="0" smtClean="0">
                <a:latin typeface="微软雅黑" panose="020B0503020204020204" pitchFamily="34" charset="-122"/>
                <a:ea typeface="微软雅黑" panose="020B0503020204020204" pitchFamily="34" charset="-122"/>
              </a:rPr>
              <a:t>、网页界面中文字设计要求</a:t>
            </a:r>
            <a:endParaRPr lang="en-US" altLang="zh-CN" sz="2600" b="1" dirty="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在处理文字造型的同时还需要遵循图形设计的基本原理。包括文字的形态构成、空间分布、色彩配置等。</a:t>
            </a:r>
            <a:endParaRPr lang="en-US" altLang="zh-CN" sz="2600" dirty="0" smtClean="0">
              <a:latin typeface="微软雅黑" panose="020B0503020204020204" pitchFamily="34" charset="-122"/>
              <a:ea typeface="微软雅黑" panose="020B0503020204020204" pitchFamily="34" charset="-122"/>
            </a:endParaRPr>
          </a:p>
          <a:p>
            <a:pPr fontAlgn="auto">
              <a:lnSpc>
                <a:spcPts val="3800"/>
              </a:lnSpc>
              <a:spcBef>
                <a:spcPts val="600"/>
              </a:spcBef>
              <a:spcAft>
                <a:spcPts val="600"/>
              </a:spcAft>
            </a:pPr>
            <a:r>
              <a:rPr lang="zh-CN" altLang="en-US" sz="2600" b="1" dirty="0" smtClean="0">
                <a:latin typeface="微软雅黑" panose="020B0503020204020204" pitchFamily="34" charset="-122"/>
                <a:ea typeface="微软雅黑" panose="020B0503020204020204" pitchFamily="34" charset="-122"/>
              </a:rPr>
              <a:t>形式适合</a:t>
            </a:r>
            <a:endParaRPr lang="en-US" altLang="zh-CN" sz="26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文字的表现形式和文字的具体内容与页面主题相适应。根据网页界面的主体内容、所传达信息的具体含义和文字所处的环境来确定文字的字体、形态、色彩和表现形式</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78" y="4529441"/>
            <a:ext cx="5265142" cy="2211927"/>
          </a:xfrm>
          <a:prstGeom prst="rect">
            <a:avLst/>
          </a:prstGeom>
        </p:spPr>
      </p:pic>
    </p:spTree>
    <p:extLst>
      <p:ext uri="{BB962C8B-B14F-4D97-AF65-F5344CB8AC3E}">
        <p14:creationId xmlns:p14="http://schemas.microsoft.com/office/powerpoint/2010/main" val="1971928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514350" indent="-514350">
              <a:lnSpc>
                <a:spcPts val="3800"/>
              </a:lnSpc>
              <a:spcBef>
                <a:spcPts val="600"/>
              </a:spcBef>
              <a:spcAft>
                <a:spcPts val="600"/>
              </a:spcAft>
              <a:buAutoNum type="arabicPeriod"/>
            </a:pPr>
            <a:r>
              <a:rPr lang="zh-CN" altLang="en-US" sz="2800" b="1" dirty="0" smtClean="0">
                <a:latin typeface="微软雅黑" panose="020B0503020204020204" pitchFamily="34" charset="-122"/>
                <a:ea typeface="微软雅黑" panose="020B0503020204020204" pitchFamily="34" charset="-122"/>
              </a:rPr>
              <a:t>功用</a:t>
            </a:r>
            <a:r>
              <a:rPr lang="zh-CN" altLang="en-US" sz="2800" b="1" dirty="0">
                <a:latin typeface="微软雅黑" panose="020B0503020204020204" pitchFamily="34" charset="-122"/>
                <a:ea typeface="微软雅黑" panose="020B0503020204020204" pitchFamily="34" charset="-122"/>
              </a:rPr>
              <a:t>性 </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经过</a:t>
            </a:r>
            <a:r>
              <a:rPr lang="zh-CN" altLang="en-US" sz="2600" dirty="0">
                <a:latin typeface="微软雅黑" panose="020B0503020204020204" pitchFamily="34" charset="-122"/>
                <a:ea typeface="微软雅黑" panose="020B0503020204020204" pitchFamily="34" charset="-122"/>
              </a:rPr>
              <a:t>艺术设计的标志虽然具有观赏</a:t>
            </a:r>
            <a:r>
              <a:rPr lang="zh-CN" altLang="en-US" sz="2600" dirty="0" smtClean="0">
                <a:latin typeface="微软雅黑" panose="020B0503020204020204" pitchFamily="34" charset="-122"/>
                <a:ea typeface="微软雅黑" panose="020B0503020204020204" pitchFamily="34" charset="-122"/>
              </a:rPr>
              <a:t>价值，但</a:t>
            </a:r>
            <a:r>
              <a:rPr lang="zh-CN" altLang="en-US" sz="2600" dirty="0">
                <a:solidFill>
                  <a:srgbClr val="CC0000"/>
                </a:solidFill>
                <a:latin typeface="微软雅黑" panose="020B0503020204020204" pitchFamily="34" charset="-122"/>
                <a:ea typeface="微软雅黑" panose="020B0503020204020204" pitchFamily="34" charset="-122"/>
              </a:rPr>
              <a:t>标志主要不是为了供人</a:t>
            </a:r>
            <a:r>
              <a:rPr lang="zh-CN" altLang="en-US" sz="2600" dirty="0" smtClean="0">
                <a:solidFill>
                  <a:srgbClr val="CC0000"/>
                </a:solidFill>
                <a:latin typeface="微软雅黑" panose="020B0503020204020204" pitchFamily="34" charset="-122"/>
                <a:ea typeface="微软雅黑" panose="020B0503020204020204" pitchFamily="34" charset="-122"/>
              </a:rPr>
              <a:t>观赏，而是</a:t>
            </a:r>
            <a:r>
              <a:rPr lang="zh-CN" altLang="en-US" sz="2600" dirty="0">
                <a:solidFill>
                  <a:srgbClr val="CC0000"/>
                </a:solidFill>
                <a:latin typeface="微软雅黑" panose="020B0503020204020204" pitchFamily="34" charset="-122"/>
                <a:ea typeface="微软雅黑" panose="020B0503020204020204" pitchFamily="34" charset="-122"/>
              </a:rPr>
              <a:t>为了</a:t>
            </a:r>
            <a:r>
              <a:rPr lang="zh-CN" altLang="en-US" sz="2600" dirty="0" smtClean="0">
                <a:solidFill>
                  <a:srgbClr val="CC0000"/>
                </a:solidFill>
                <a:latin typeface="微软雅黑" panose="020B0503020204020204" pitchFamily="34" charset="-122"/>
                <a:ea typeface="微软雅黑" panose="020B0503020204020204" pitchFamily="34" charset="-122"/>
              </a:rPr>
              <a:t>实用。</a:t>
            </a:r>
            <a:endParaRPr lang="en-US" altLang="zh-CN" sz="2600" dirty="0">
              <a:solidFill>
                <a:srgbClr val="CC0000"/>
              </a:solidFill>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2</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识别性 </a:t>
            </a:r>
            <a:endParaRPr lang="en-US" altLang="zh-CN" sz="2800" b="1" dirty="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标志</a:t>
            </a:r>
            <a:r>
              <a:rPr lang="zh-CN" altLang="en-US" sz="2600" dirty="0">
                <a:latin typeface="微软雅黑" panose="020B0503020204020204" pitchFamily="34" charset="-122"/>
                <a:ea typeface="微软雅黑" panose="020B0503020204020204" pitchFamily="34" charset="-122"/>
              </a:rPr>
              <a:t>最突出的特点是各具独特</a:t>
            </a:r>
            <a:r>
              <a:rPr lang="zh-CN" altLang="en-US" sz="2600" dirty="0" smtClean="0">
                <a:latin typeface="微软雅黑" panose="020B0503020204020204" pitchFamily="34" charset="-122"/>
                <a:ea typeface="微软雅黑" panose="020B0503020204020204" pitchFamily="34" charset="-122"/>
              </a:rPr>
              <a:t>面貌，易于识别。显示</a:t>
            </a:r>
            <a:r>
              <a:rPr lang="zh-CN" altLang="en-US" sz="2600" dirty="0">
                <a:latin typeface="微软雅黑" panose="020B0503020204020204" pitchFamily="34" charset="-122"/>
                <a:ea typeface="微软雅黑" panose="020B0503020204020204" pitchFamily="34" charset="-122"/>
              </a:rPr>
              <a:t>事物自身</a:t>
            </a:r>
            <a:r>
              <a:rPr lang="zh-CN" altLang="en-US" sz="2600" dirty="0" smtClean="0">
                <a:latin typeface="微软雅黑" panose="020B0503020204020204" pitchFamily="34" charset="-122"/>
                <a:ea typeface="微软雅黑" panose="020B0503020204020204" pitchFamily="34" charset="-122"/>
              </a:rPr>
              <a:t>特征，标示</a:t>
            </a:r>
            <a:r>
              <a:rPr lang="zh-CN" altLang="en-US" sz="2600" dirty="0">
                <a:latin typeface="微软雅黑" panose="020B0503020204020204" pitchFamily="34" charset="-122"/>
                <a:ea typeface="微软雅黑" panose="020B0503020204020204" pitchFamily="34" charset="-122"/>
              </a:rPr>
              <a:t>事物间不同的意义、区别与归属是标志的主要功能。</a:t>
            </a:r>
          </a:p>
          <a:p>
            <a:pPr marL="0" indent="0">
              <a:lnSpc>
                <a:spcPts val="3800"/>
              </a:lnSpc>
              <a:spcBef>
                <a:spcPts val="600"/>
              </a:spcBef>
              <a:spcAft>
                <a:spcPts val="600"/>
              </a:spcAft>
              <a:buNone/>
            </a:pPr>
            <a:r>
              <a:rPr lang="en-US" altLang="zh-CN" sz="2600" b="1" dirty="0" smtClean="0">
                <a:latin typeface="微软雅黑" panose="020B0503020204020204" pitchFamily="34" charset="-122"/>
                <a:ea typeface="微软雅黑" panose="020B0503020204020204" pitchFamily="34" charset="-122"/>
              </a:rPr>
              <a:t>3. </a:t>
            </a:r>
            <a:r>
              <a:rPr lang="zh-CN" altLang="en-US" sz="2600" b="1" dirty="0" smtClean="0">
                <a:latin typeface="微软雅黑" panose="020B0503020204020204" pitchFamily="34" charset="-122"/>
                <a:ea typeface="微软雅黑" panose="020B0503020204020204" pitchFamily="34" charset="-122"/>
              </a:rPr>
              <a:t>显著</a:t>
            </a:r>
            <a:r>
              <a:rPr lang="zh-CN" altLang="en-US" sz="2600" b="1" dirty="0">
                <a:latin typeface="微软雅黑" panose="020B0503020204020204" pitchFamily="34" charset="-122"/>
                <a:ea typeface="微软雅黑" panose="020B0503020204020204" pitchFamily="34" charset="-122"/>
              </a:rPr>
              <a:t>性 </a:t>
            </a:r>
            <a:endParaRPr lang="en-US" altLang="zh-CN" sz="26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显著是标志又一重要特点，除隐形标志外，绝大多数标志的设置就是要引起人们注意。因此色彩强烈醒目、图形简练清晰，是标志通常具有的特征。 </a:t>
            </a:r>
          </a:p>
          <a:p>
            <a:pPr marL="0" indent="0">
              <a:lnSpc>
                <a:spcPts val="38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spTree>
    <p:extLst>
      <p:ext uri="{BB962C8B-B14F-4D97-AF65-F5344CB8AC3E}">
        <p14:creationId xmlns:p14="http://schemas.microsoft.com/office/powerpoint/2010/main" val="26460752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600" b="1" dirty="0" smtClean="0">
                <a:latin typeface="微软雅黑" panose="020B0503020204020204" pitchFamily="34" charset="-122"/>
                <a:ea typeface="微软雅黑" panose="020B0503020204020204" pitchFamily="34" charset="-122"/>
              </a:rPr>
              <a:t>信息明确</a:t>
            </a:r>
            <a:endParaRPr lang="en-US" altLang="zh-CN" sz="26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在强调信息准确的情况下应优先选取易于识别的文字。在进行字体创作时也应该保证形态的明确性</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070" y="2903296"/>
            <a:ext cx="6048672" cy="3838072"/>
          </a:xfrm>
          <a:prstGeom prst="rect">
            <a:avLst/>
          </a:prstGeom>
        </p:spPr>
      </p:pic>
    </p:spTree>
    <p:extLst>
      <p:ext uri="{BB962C8B-B14F-4D97-AF65-F5344CB8AC3E}">
        <p14:creationId xmlns:p14="http://schemas.microsoft.com/office/powerpoint/2010/main" val="989633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600" b="1" dirty="0" smtClean="0">
                <a:latin typeface="微软雅黑" panose="020B0503020204020204" pitchFamily="34" charset="-122"/>
                <a:ea typeface="微软雅黑" panose="020B0503020204020204" pitchFamily="34" charset="-122"/>
              </a:rPr>
              <a:t>容易阅读</a:t>
            </a:r>
            <a:endParaRPr lang="en-US" altLang="zh-CN" sz="26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在版式布局中，合理的文字排列与分布会使浏览变得愉快。</a:t>
            </a:r>
            <a:endParaRPr lang="en-US" altLang="zh-CN" sz="2600" dirty="0" smtClean="0">
              <a:latin typeface="微软雅黑" panose="020B0503020204020204" pitchFamily="34" charset="-122"/>
              <a:ea typeface="微软雅黑" panose="020B0503020204020204" pitchFamily="34" charset="-122"/>
            </a:endParaRPr>
          </a:p>
          <a:p>
            <a:pPr fontAlgn="auto">
              <a:lnSpc>
                <a:spcPts val="3800"/>
              </a:lnSpc>
              <a:spcBef>
                <a:spcPts val="600"/>
              </a:spcBef>
              <a:spcAft>
                <a:spcPts val="600"/>
              </a:spcAft>
            </a:pPr>
            <a:r>
              <a:rPr lang="zh-CN" altLang="en-US" sz="2600" b="1" dirty="0" smtClean="0">
                <a:latin typeface="微软雅黑" panose="020B0503020204020204" pitchFamily="34" charset="-122"/>
                <a:ea typeface="微软雅黑" panose="020B0503020204020204" pitchFamily="34" charset="-122"/>
              </a:rPr>
              <a:t>表现美观</a:t>
            </a:r>
            <a:endParaRPr lang="en-US" altLang="zh-CN" sz="26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文字形态的变化与统一、文字编排的节奏与韵律、文字体量的对比与和谐，都是达成美观性的表现手法。</a:t>
            </a:r>
            <a:endParaRPr lang="en-US" altLang="zh-CN" sz="2600" dirty="0">
              <a:latin typeface="微软雅黑" panose="020B0503020204020204" pitchFamily="34" charset="-122"/>
              <a:ea typeface="微软雅黑" panose="020B0503020204020204" pitchFamily="34" charset="-122"/>
            </a:endParaRPr>
          </a:p>
          <a:p>
            <a:pPr fontAlgn="auto">
              <a:lnSpc>
                <a:spcPts val="3800"/>
              </a:lnSpc>
              <a:spcBef>
                <a:spcPts val="600"/>
              </a:spcBef>
              <a:spcAft>
                <a:spcPts val="600"/>
              </a:spcAft>
            </a:pPr>
            <a:r>
              <a:rPr lang="zh-CN" altLang="en-US" sz="2600" b="1" dirty="0" smtClean="0">
                <a:latin typeface="微软雅黑" panose="020B0503020204020204" pitchFamily="34" charset="-122"/>
                <a:ea typeface="微软雅黑" panose="020B0503020204020204" pitchFamily="34" charset="-122"/>
              </a:rPr>
              <a:t>创新表现手法</a:t>
            </a:r>
            <a:endParaRPr lang="en-US" altLang="zh-CN" sz="26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对文字进行创意性发挥，以产生创造性的美感，进而达到加强页面整体设计效果的创意性。</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7088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1196752"/>
            <a:ext cx="8209922" cy="5388694"/>
          </a:xfrm>
          <a:prstGeom prst="rect">
            <a:avLst/>
          </a:prstGeom>
        </p:spPr>
      </p:pic>
    </p:spTree>
    <p:extLst>
      <p:ext uri="{BB962C8B-B14F-4D97-AF65-F5344CB8AC3E}">
        <p14:creationId xmlns:p14="http://schemas.microsoft.com/office/powerpoint/2010/main" val="1068427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、网页界面中文字的设计原则</a:t>
            </a:r>
            <a:endParaRPr lang="en-US" altLang="zh-CN" sz="2600" b="1" dirty="0">
              <a:latin typeface="微软雅黑" panose="020B0503020204020204" pitchFamily="34" charset="-122"/>
              <a:ea typeface="微软雅黑" panose="020B0503020204020204" pitchFamily="34" charset="-122"/>
            </a:endParaRPr>
          </a:p>
          <a:p>
            <a:pPr fontAlgn="auto">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网页</a:t>
            </a:r>
            <a:r>
              <a:rPr lang="zh-CN" altLang="en-US" sz="2800" b="1" dirty="0">
                <a:latin typeface="微软雅黑" panose="020B0503020204020204" pitchFamily="34" charset="-122"/>
                <a:ea typeface="微软雅黑" panose="020B0503020204020204" pitchFamily="34" charset="-122"/>
              </a:rPr>
              <a:t>中字号的</a:t>
            </a:r>
            <a:r>
              <a:rPr lang="zh-CN" altLang="en-US" sz="2800" b="1" dirty="0" smtClean="0">
                <a:latin typeface="微软雅黑" panose="020B0503020204020204" pitchFamily="34" charset="-122"/>
                <a:ea typeface="微软雅黑" panose="020B0503020204020204" pitchFamily="34" charset="-122"/>
              </a:rPr>
              <a:t>设计</a:t>
            </a:r>
            <a:endParaRPr lang="en-US" altLang="zh-CN" sz="28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字号大小可以用不同的方式来计算，例如磅</a:t>
            </a:r>
            <a:r>
              <a:rPr lang="en-US" altLang="zh-CN" sz="2600" dirty="0">
                <a:latin typeface="微软雅黑" panose="020B0503020204020204" pitchFamily="34" charset="-122"/>
                <a:ea typeface="微软雅黑" panose="020B0503020204020204" pitchFamily="34" charset="-122"/>
              </a:rPr>
              <a:t>(Point)</a:t>
            </a:r>
            <a:r>
              <a:rPr lang="zh-CN" altLang="en-US" sz="2600" dirty="0">
                <a:latin typeface="微软雅黑" panose="020B0503020204020204" pitchFamily="34" charset="-122"/>
                <a:ea typeface="微软雅黑" panose="020B0503020204020204" pitchFamily="34" charset="-122"/>
              </a:rPr>
              <a:t>或像素</a:t>
            </a:r>
            <a:r>
              <a:rPr lang="en-US" altLang="zh-CN" sz="2600" dirty="0">
                <a:latin typeface="微软雅黑" panose="020B0503020204020204" pitchFamily="34" charset="-122"/>
                <a:ea typeface="微软雅黑" panose="020B0503020204020204" pitchFamily="34" charset="-122"/>
              </a:rPr>
              <a:t>(Pixel)</a:t>
            </a:r>
            <a:r>
              <a:rPr lang="zh-CN" altLang="en-US" sz="2600" dirty="0">
                <a:latin typeface="微软雅黑" panose="020B0503020204020204" pitchFamily="34" charset="-122"/>
                <a:ea typeface="微软雅黑" panose="020B0503020204020204" pitchFamily="34" charset="-122"/>
              </a:rPr>
              <a:t>。因为以像素技术为基础单位打印时需要转换为磅，所以，建议采用磅为单位。</a:t>
            </a: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最适合网页正文显示的字体大小为</a:t>
            </a:r>
            <a:r>
              <a:rPr lang="en-US" altLang="zh-CN" sz="2600" dirty="0">
                <a:latin typeface="微软雅黑" panose="020B0503020204020204" pitchFamily="34" charset="-122"/>
                <a:ea typeface="微软雅黑" panose="020B0503020204020204" pitchFamily="34" charset="-122"/>
              </a:rPr>
              <a:t>12</a:t>
            </a:r>
            <a:r>
              <a:rPr lang="zh-CN" altLang="en-US" sz="2600" dirty="0">
                <a:latin typeface="微软雅黑" panose="020B0503020204020204" pitchFamily="34" charset="-122"/>
                <a:ea typeface="微软雅黑" panose="020B0503020204020204" pitchFamily="34" charset="-122"/>
              </a:rPr>
              <a:t>磅左右，如果页面中的内容较多，通常采用</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磅的字号。 </a:t>
            </a: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较大的字体可用于标题或其他需要强调的地方，小一些的字体可以用于页脚和辅助信息。需要注意的是，小字号容易产生整体感和精致感，但可读性较差</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0715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网页</a:t>
            </a:r>
            <a:r>
              <a:rPr lang="zh-CN" altLang="en-US" sz="2800" b="1" dirty="0">
                <a:latin typeface="微软雅黑" panose="020B0503020204020204" pitchFamily="34" charset="-122"/>
                <a:ea typeface="微软雅黑" panose="020B0503020204020204" pitchFamily="34" charset="-122"/>
              </a:rPr>
              <a:t>中</a:t>
            </a:r>
            <a:r>
              <a:rPr lang="zh-CN" altLang="en-US" sz="2800" b="1" dirty="0" smtClean="0">
                <a:latin typeface="微软雅黑" panose="020B0503020204020204" pitchFamily="34" charset="-122"/>
                <a:ea typeface="微软雅黑" panose="020B0503020204020204" pitchFamily="34" charset="-122"/>
              </a:rPr>
              <a:t>字体的设计</a:t>
            </a:r>
            <a:endParaRPr lang="en-US" altLang="zh-CN" sz="28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字体</a:t>
            </a:r>
            <a:r>
              <a:rPr lang="zh-CN" altLang="en-US" sz="2600" dirty="0">
                <a:latin typeface="微软雅黑" panose="020B0503020204020204" pitchFamily="34" charset="-122"/>
                <a:ea typeface="微软雅黑" panose="020B0503020204020204" pitchFamily="34" charset="-122"/>
              </a:rPr>
              <a:t>选择是一种感性、直观的行为。选择字体，都要依据网页的总体设想和浏览者的需要</a:t>
            </a:r>
            <a:r>
              <a:rPr lang="zh-CN" altLang="en-US" sz="2600" dirty="0" smtClean="0">
                <a:latin typeface="微软雅黑" panose="020B0503020204020204" pitchFamily="34" charset="-122"/>
                <a:ea typeface="微软雅黑" panose="020B0503020204020204" pitchFamily="34" charset="-122"/>
              </a:rPr>
              <a:t>。例如</a:t>
            </a:r>
            <a:r>
              <a:rPr lang="zh-CN" altLang="en-US" sz="2600" dirty="0">
                <a:latin typeface="微软雅黑" panose="020B0503020204020204" pitchFamily="34" charset="-122"/>
                <a:ea typeface="微软雅黑" panose="020B0503020204020204" pitchFamily="34" charset="-122"/>
              </a:rPr>
              <a:t>：粗体字强壮有力，细体字高雅细致</a:t>
            </a:r>
            <a:r>
              <a:rPr lang="zh-CN" altLang="en-US" sz="2600" dirty="0" smtClean="0">
                <a:latin typeface="微软雅黑" panose="020B0503020204020204" pitchFamily="34" charset="-122"/>
                <a:ea typeface="微软雅黑" panose="020B0503020204020204" pitchFamily="34" charset="-122"/>
              </a:rPr>
              <a:t>。正文</a:t>
            </a:r>
            <a:r>
              <a:rPr lang="zh-CN" altLang="en-US" sz="2600" dirty="0">
                <a:latin typeface="微软雅黑" panose="020B0503020204020204" pitchFamily="34" charset="-122"/>
                <a:ea typeface="微软雅黑" panose="020B0503020204020204" pitchFamily="34" charset="-122"/>
              </a:rPr>
              <a:t>内容最好采用缺省字体。如宋体等。</a:t>
            </a: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因为</a:t>
            </a:r>
            <a:r>
              <a:rPr lang="zh-CN" altLang="en-US" sz="2600" dirty="0">
                <a:latin typeface="微软雅黑" panose="020B0503020204020204" pitchFamily="34" charset="-122"/>
                <a:ea typeface="微软雅黑" panose="020B0503020204020204" pitchFamily="34" charset="-122"/>
              </a:rPr>
              <a:t>浏览器是用本地机器上的字库显示页面内容的。作为网页设计者必须考虑到大多数浏览者的机器里只装有三种字体类型及一些相应的特定</a:t>
            </a:r>
            <a:r>
              <a:rPr lang="zh-CN" altLang="en-US" sz="2600" dirty="0" smtClean="0">
                <a:latin typeface="微软雅黑" panose="020B0503020204020204" pitchFamily="34" charset="-122"/>
                <a:ea typeface="微软雅黑" panose="020B0503020204020204" pitchFamily="34" charset="-122"/>
              </a:rPr>
              <a:t>字体</a:t>
            </a:r>
            <a:endParaRPr lang="en-US" altLang="zh-CN" sz="2600" dirty="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解决问题</a:t>
            </a:r>
            <a:r>
              <a:rPr lang="zh-CN" altLang="en-US" sz="2600" dirty="0">
                <a:latin typeface="微软雅黑" panose="020B0503020204020204" pitchFamily="34" charset="-122"/>
                <a:ea typeface="微软雅黑" panose="020B0503020204020204" pitchFamily="34" charset="-122"/>
              </a:rPr>
              <a:t>的办法是：在确有必要使用特殊字体的地方，可以将文字制成图像，然后插入页面中。</a:t>
            </a:r>
          </a:p>
        </p:txBody>
      </p:sp>
    </p:spTree>
    <p:extLst>
      <p:ext uri="{BB962C8B-B14F-4D97-AF65-F5344CB8AC3E}">
        <p14:creationId xmlns:p14="http://schemas.microsoft.com/office/powerpoint/2010/main" val="4032435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网页中行距的设计</a:t>
            </a:r>
            <a:endParaRPr lang="en-US" altLang="zh-CN" sz="28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一般</a:t>
            </a:r>
            <a:r>
              <a:rPr lang="zh-CN" altLang="en-US" sz="2600" dirty="0">
                <a:latin typeface="微软雅黑" panose="020B0503020204020204" pitchFamily="34" charset="-122"/>
                <a:ea typeface="微软雅黑" panose="020B0503020204020204" pitchFamily="34" charset="-122"/>
              </a:rPr>
              <a:t>情况下，接近字体尺寸的行距设置比较适合正文。行距的常规比例为</a:t>
            </a:r>
            <a:r>
              <a:rPr lang="en-US" altLang="zh-CN" sz="2600" dirty="0">
                <a:latin typeface="微软雅黑" panose="020B0503020204020204" pitchFamily="34" charset="-122"/>
                <a:ea typeface="微软雅黑" panose="020B0503020204020204" pitchFamily="34" charset="-122"/>
              </a:rPr>
              <a:t>10:12</a:t>
            </a:r>
            <a:r>
              <a:rPr lang="zh-CN" altLang="en-US" sz="2600" dirty="0">
                <a:latin typeface="微软雅黑" panose="020B0503020204020204" pitchFamily="34" charset="-122"/>
                <a:ea typeface="微软雅黑" panose="020B0503020204020204" pitchFamily="34" charset="-122"/>
              </a:rPr>
              <a:t>，即用字</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点，则行距 </a:t>
            </a:r>
            <a:r>
              <a:rPr lang="en-US" altLang="zh-CN" sz="2600" dirty="0">
                <a:latin typeface="微软雅黑" panose="020B0503020204020204" pitchFamily="34" charset="-122"/>
                <a:ea typeface="微软雅黑" panose="020B0503020204020204" pitchFamily="34" charset="-122"/>
              </a:rPr>
              <a:t>12</a:t>
            </a:r>
            <a:r>
              <a:rPr lang="zh-CN" altLang="en-US" sz="2600" dirty="0">
                <a:latin typeface="微软雅黑" panose="020B0503020204020204" pitchFamily="34" charset="-122"/>
                <a:ea typeface="微软雅黑" panose="020B0503020204020204" pitchFamily="34" charset="-122"/>
              </a:rPr>
              <a:t>点。 </a:t>
            </a:r>
          </a:p>
        </p:txBody>
      </p:sp>
    </p:spTree>
    <p:extLst>
      <p:ext uri="{BB962C8B-B14F-4D97-AF65-F5344CB8AC3E}">
        <p14:creationId xmlns:p14="http://schemas.microsoft.com/office/powerpoint/2010/main" val="1857085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800" b="1" dirty="0" smtClean="0">
                <a:latin typeface="微软雅黑" panose="020B0503020204020204" pitchFamily="34" charset="-122"/>
                <a:ea typeface="微软雅黑" panose="020B0503020204020204" pitchFamily="34" charset="-122"/>
              </a:rPr>
              <a:t>网页中颜色的设计</a:t>
            </a:r>
            <a:endParaRPr lang="en-US" altLang="zh-CN" sz="28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色彩与背景有一定差异，保持可见性、易读性。</a:t>
            </a: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使用文字</a:t>
            </a:r>
            <a:r>
              <a:rPr lang="zh-CN" altLang="en-US" sz="2600" dirty="0">
                <a:latin typeface="微软雅黑" panose="020B0503020204020204" pitchFamily="34" charset="-122"/>
                <a:ea typeface="微软雅黑" panose="020B0503020204020204" pitchFamily="34" charset="-122"/>
              </a:rPr>
              <a:t>的颜色和背景色的对比。这样用户可以比较容易的看清文字，减少阅读疲劳。</a:t>
            </a: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网页</a:t>
            </a:r>
            <a:r>
              <a:rPr lang="zh-CN" altLang="en-US" sz="2600" dirty="0">
                <a:latin typeface="微软雅黑" panose="020B0503020204020204" pitchFamily="34" charset="-122"/>
                <a:ea typeface="微软雅黑" panose="020B0503020204020204" pitchFamily="34" charset="-122"/>
              </a:rPr>
              <a:t>正文的背景色彩不应太过强烈，浅淡一些有利于文字的表现，也适合</a:t>
            </a:r>
            <a:r>
              <a:rPr lang="zh-CN" altLang="en-US" sz="2600" dirty="0" smtClean="0">
                <a:latin typeface="微软雅黑" panose="020B0503020204020204" pitchFamily="34" charset="-122"/>
                <a:ea typeface="微软雅黑" panose="020B0503020204020204" pitchFamily="34" charset="-122"/>
              </a:rPr>
              <a:t>人的</a:t>
            </a:r>
            <a:r>
              <a:rPr lang="zh-CN" altLang="en-US" sz="2600" dirty="0">
                <a:latin typeface="微软雅黑" panose="020B0503020204020204" pitchFamily="34" charset="-122"/>
                <a:ea typeface="微软雅黑" panose="020B0503020204020204" pitchFamily="34" charset="-122"/>
              </a:rPr>
              <a:t>阅读习惯。网页的背景色尽量</a:t>
            </a:r>
            <a:r>
              <a:rPr lang="zh-CN" altLang="en-US" sz="2600" dirty="0" smtClean="0">
                <a:latin typeface="微软雅黑" panose="020B0503020204020204" pitchFamily="34" charset="-122"/>
                <a:ea typeface="微软雅黑" panose="020B0503020204020204" pitchFamily="34" charset="-122"/>
              </a:rPr>
              <a:t>柔和，再</a:t>
            </a:r>
            <a:r>
              <a:rPr lang="zh-CN" altLang="en-US" sz="2600" dirty="0">
                <a:latin typeface="微软雅黑" panose="020B0503020204020204" pitchFamily="34" charset="-122"/>
                <a:ea typeface="微软雅黑" panose="020B0503020204020204" pitchFamily="34" charset="-122"/>
              </a:rPr>
              <a:t>配上深色的文字，使人看起来会自然舒畅。</a:t>
            </a: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如浅绿色底配黑色文字，或者白色底配蓝色文字都很醒目，但前者突出背景。后者突出文字</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9974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5"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1196752"/>
            <a:ext cx="5003368" cy="5194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9694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网页文字与广告设计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695400" y="1124744"/>
            <a:ext cx="10801200" cy="5616624"/>
          </a:xfrm>
          <a:prstGeom prst="rect">
            <a:avLst/>
          </a:prstGeom>
        </p:spPr>
        <p:txBody>
          <a:bodyPr vert="horz" lIns="91440" tIns="45720" rIns="91440" bIns="45720" rtlCol="0">
            <a:no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ts val="3800"/>
              </a:lnSpc>
              <a:spcBef>
                <a:spcPts val="600"/>
              </a:spcBef>
              <a:spcAft>
                <a:spcPts val="600"/>
              </a:spcAft>
            </a:pPr>
            <a:r>
              <a:rPr lang="zh-CN" altLang="en-US" sz="2800" b="1" dirty="0">
                <a:latin typeface="微软雅黑" panose="020B0503020204020204" pitchFamily="34" charset="-122"/>
                <a:ea typeface="微软雅黑" panose="020B0503020204020204" pitchFamily="34" charset="-122"/>
              </a:rPr>
              <a:t>其他网页文字小</a:t>
            </a:r>
            <a:r>
              <a:rPr lang="zh-CN" altLang="en-US" sz="2800" b="1" dirty="0" smtClean="0">
                <a:latin typeface="微软雅黑" panose="020B0503020204020204" pitchFamily="34" charset="-122"/>
                <a:ea typeface="微软雅黑" panose="020B0503020204020204" pitchFamily="34" charset="-122"/>
              </a:rPr>
              <a:t>技巧</a:t>
            </a:r>
            <a:endParaRPr lang="en-US" altLang="zh-CN" sz="2800" b="1" dirty="0" smtClean="0">
              <a:latin typeface="微软雅黑" panose="020B0503020204020204" pitchFamily="34" charset="-122"/>
              <a:ea typeface="微软雅黑" panose="020B0503020204020204" pitchFamily="34" charset="-122"/>
            </a:endParaRP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进行字体设计时，尽量不要使字体变形，变形的字体通常是不美观的。 </a:t>
            </a: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排版时要注意以下几点</a:t>
            </a:r>
            <a:r>
              <a:rPr lang="zh-CN" altLang="en-US" sz="2600" dirty="0" smtClean="0">
                <a:latin typeface="微软雅黑" panose="020B0503020204020204" pitchFamily="34" charset="-122"/>
                <a:ea typeface="微软雅黑" panose="020B0503020204020204" pitchFamily="34" charset="-122"/>
              </a:rPr>
              <a:t>：大</a:t>
            </a:r>
            <a:r>
              <a:rPr lang="zh-CN" altLang="en-US" sz="2600" dirty="0">
                <a:latin typeface="微软雅黑" panose="020B0503020204020204" pitchFamily="34" charset="-122"/>
                <a:ea typeface="微软雅黑" panose="020B0503020204020204" pitchFamily="34" charset="-122"/>
              </a:rPr>
              <a:t>标题、小内文；粗标题、细内文 </a:t>
            </a:r>
            <a:r>
              <a:rPr lang="zh-CN" altLang="en-US" sz="2600" dirty="0" smtClean="0">
                <a:latin typeface="微软雅黑" panose="020B0503020204020204" pitchFamily="34" charset="-122"/>
                <a:ea typeface="微软雅黑" panose="020B0503020204020204" pitchFamily="34" charset="-122"/>
              </a:rPr>
              <a:t>；避免</a:t>
            </a:r>
            <a:r>
              <a:rPr lang="zh-CN" altLang="en-US" sz="2600" dirty="0">
                <a:latin typeface="微软雅黑" panose="020B0503020204020204" pitchFamily="34" charset="-122"/>
                <a:ea typeface="微软雅黑" panose="020B0503020204020204" pitchFamily="34" charset="-122"/>
              </a:rPr>
              <a:t>杂乱的背景，让文字容易看清楚</a:t>
            </a:r>
            <a:r>
              <a:rPr lang="zh-CN" altLang="en-US" sz="2600" dirty="0" smtClean="0">
                <a:latin typeface="微软雅黑" panose="020B0503020204020204" pitchFamily="34" charset="-122"/>
                <a:ea typeface="微软雅黑" panose="020B0503020204020204" pitchFamily="34" charset="-122"/>
              </a:rPr>
              <a:t>。文字</a:t>
            </a:r>
            <a:r>
              <a:rPr lang="zh-CN" altLang="en-US" sz="2600" dirty="0">
                <a:latin typeface="微软雅黑" panose="020B0503020204020204" pitchFamily="34" charset="-122"/>
                <a:ea typeface="微软雅黑" panose="020B0503020204020204" pitchFamily="34" charset="-122"/>
              </a:rPr>
              <a:t>避免写错</a:t>
            </a:r>
          </a:p>
          <a:p>
            <a:pPr marL="0" indent="0" fontAlgn="auto">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段落</a:t>
            </a:r>
            <a:r>
              <a:rPr lang="zh-CN" altLang="en-US" sz="2600" dirty="0">
                <a:latin typeface="微软雅黑" panose="020B0503020204020204" pitchFamily="34" charset="-122"/>
                <a:ea typeface="微软雅黑" panose="020B0503020204020204" pitchFamily="34" charset="-122"/>
              </a:rPr>
              <a:t>在四行左右比较合适，宜少不宜多，同时避免文字量大的段落连续堆积。</a:t>
            </a:r>
          </a:p>
          <a:p>
            <a:pPr marL="0" indent="0" fontAlgn="auto">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词语避免在同行</a:t>
            </a:r>
            <a:r>
              <a:rPr lang="zh-CN" altLang="en-US" sz="2600" dirty="0" smtClean="0">
                <a:latin typeface="微软雅黑" panose="020B0503020204020204" pitchFamily="34" charset="-122"/>
                <a:ea typeface="微软雅黑" panose="020B0503020204020204" pitchFamily="34" charset="-122"/>
              </a:rPr>
              <a:t>断开，比如</a:t>
            </a:r>
            <a:r>
              <a:rPr lang="zh-CN" altLang="en-US" sz="2600" dirty="0">
                <a:latin typeface="微软雅黑" panose="020B0503020204020204" pitchFamily="34" charset="-122"/>
                <a:ea typeface="微软雅黑" panose="020B0503020204020204" pitchFamily="34" charset="-122"/>
              </a:rPr>
              <a:t>行末一个“搜”，下行头一个“狐”，用户读起来比较费劲。注意英文的默认段落内，一个单词不会断开。</a:t>
            </a:r>
          </a:p>
          <a:p>
            <a:pPr marL="0" indent="0" fontAlgn="auto">
              <a:lnSpc>
                <a:spcPts val="3800"/>
              </a:lnSpc>
              <a:spcBef>
                <a:spcPts val="600"/>
              </a:spcBef>
              <a:spcAft>
                <a:spcPts val="600"/>
              </a:spcAft>
              <a:buNone/>
            </a:pPr>
            <a:endParaRPr lang="zh-CN" altLang="en-US" sz="2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1261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1656184"/>
          </a:xfrm>
        </p:spPr>
        <p:txBody>
          <a:bodyPr>
            <a:noAutofit/>
          </a:bodyPr>
          <a:lstStyle/>
          <a:p>
            <a:pPr marL="0" indent="0">
              <a:lnSpc>
                <a:spcPts val="3200"/>
              </a:lnSpc>
              <a:spcBef>
                <a:spcPts val="600"/>
              </a:spcBef>
              <a:buNone/>
            </a:pPr>
            <a:r>
              <a:rPr lang="zh-CN" altLang="en-US" sz="2800" dirty="0" smtClean="0">
                <a:latin typeface="微软雅黑" panose="020B0503020204020204" pitchFamily="34" charset="-122"/>
                <a:ea typeface="微软雅黑" panose="020B0503020204020204" pitchFamily="34" charset="-122"/>
              </a:rPr>
              <a:t>实例二：设计网页中的变形文字</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应用</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840" y="1952836"/>
            <a:ext cx="8976320" cy="4765998"/>
          </a:xfrm>
          <a:prstGeom prst="rect">
            <a:avLst/>
          </a:prstGeom>
        </p:spPr>
      </p:pic>
    </p:spTree>
    <p:extLst>
      <p:ext uri="{BB962C8B-B14F-4D97-AF65-F5344CB8AC3E}">
        <p14:creationId xmlns:p14="http://schemas.microsoft.com/office/powerpoint/2010/main" val="3075368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972" y="1340768"/>
            <a:ext cx="3305175" cy="28575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1765687"/>
            <a:ext cx="4602088" cy="200766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768" y="4198268"/>
            <a:ext cx="3744416" cy="2606322"/>
          </a:xfrm>
          <a:prstGeom prst="rect">
            <a:avLst/>
          </a:prstGeom>
        </p:spPr>
      </p:pic>
    </p:spTree>
    <p:extLst>
      <p:ext uri="{BB962C8B-B14F-4D97-AF65-F5344CB8AC3E}">
        <p14:creationId xmlns:p14="http://schemas.microsoft.com/office/powerpoint/2010/main" val="9756826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25"/>
          <p:cNvGrpSpPr>
            <a:grpSpLocks/>
          </p:cNvGrpSpPr>
          <p:nvPr/>
        </p:nvGrpSpPr>
        <p:grpSpPr bwMode="auto">
          <a:xfrm>
            <a:off x="-366635" y="-1532102"/>
            <a:ext cx="12487853" cy="9297096"/>
            <a:chOff x="0" y="0"/>
            <a:chExt cx="12463730" cy="9279959"/>
          </a:xfrm>
        </p:grpSpPr>
        <p:sp>
          <p:nvSpPr>
            <p:cNvPr id="25603"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4" name="椭圆 5"/>
            <p:cNvSpPr>
              <a:spLocks noChangeArrowheads="1"/>
            </p:cNvSpPr>
            <p:nvPr/>
          </p:nvSpPr>
          <p:spPr bwMode="auto">
            <a:xfrm rot="17654843">
              <a:off x="8243321" y="2987775"/>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5"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6" name="椭圆 5"/>
            <p:cNvSpPr>
              <a:spLocks noChangeArrowheads="1"/>
            </p:cNvSpPr>
            <p:nvPr/>
          </p:nvSpPr>
          <p:spPr bwMode="auto">
            <a:xfrm rot="16441754">
              <a:off x="8526874" y="1956637"/>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7"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8" name="椭圆 5"/>
            <p:cNvSpPr>
              <a:spLocks noChangeArrowheads="1"/>
            </p:cNvSpPr>
            <p:nvPr/>
          </p:nvSpPr>
          <p:spPr bwMode="auto">
            <a:xfrm rot="4071505">
              <a:off x="8283693" y="492662"/>
              <a:ext cx="2130503" cy="618451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9" name="椭圆 5"/>
            <p:cNvSpPr>
              <a:spLocks noChangeArrowheads="1"/>
            </p:cNvSpPr>
            <p:nvPr/>
          </p:nvSpPr>
          <p:spPr bwMode="auto">
            <a:xfrm rot="13127628">
              <a:off x="4191902" y="4237601"/>
              <a:ext cx="1636042"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0" name="椭圆 5"/>
            <p:cNvSpPr>
              <a:spLocks noChangeArrowheads="1"/>
            </p:cNvSpPr>
            <p:nvPr/>
          </p:nvSpPr>
          <p:spPr bwMode="auto">
            <a:xfrm rot="13314377">
              <a:off x="7038878" y="920119"/>
              <a:ext cx="1645619" cy="430052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1" name="椭圆 5"/>
            <p:cNvSpPr>
              <a:spLocks noChangeArrowheads="1"/>
            </p:cNvSpPr>
            <p:nvPr/>
          </p:nvSpPr>
          <p:spPr bwMode="auto">
            <a:xfrm rot="352707">
              <a:off x="5801383" y="0"/>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2" name="椭圆 5"/>
            <p:cNvSpPr>
              <a:spLocks noChangeArrowheads="1"/>
            </p:cNvSpPr>
            <p:nvPr/>
          </p:nvSpPr>
          <p:spPr bwMode="auto">
            <a:xfrm>
              <a:off x="5543493" y="4721390"/>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3"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4"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5615"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6"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25617" name="TextBox 23"/>
          <p:cNvSpPr>
            <a:spLocks noChangeArrowheads="1"/>
          </p:cNvSpPr>
          <p:nvPr/>
        </p:nvSpPr>
        <p:spPr bwMode="auto">
          <a:xfrm>
            <a:off x="4798454" y="2901197"/>
            <a:ext cx="2662676" cy="6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a:t>
            </a:r>
          </a:p>
        </p:txBody>
      </p:sp>
    </p:spTree>
    <p:extLst>
      <p:ext uri="{BB962C8B-B14F-4D97-AF65-F5344CB8AC3E}">
        <p14:creationId xmlns:p14="http://schemas.microsoft.com/office/powerpoint/2010/main" val="2617703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smtClean="0">
                <a:latin typeface="微软雅黑" panose="020B0503020204020204" pitchFamily="34" charset="-122"/>
                <a:ea typeface="微软雅黑" panose="020B0503020204020204" pitchFamily="34" charset="-122"/>
              </a:rPr>
              <a:t>4. </a:t>
            </a:r>
            <a:r>
              <a:rPr lang="zh-CN" altLang="en-US" sz="2800" b="1" dirty="0" smtClean="0">
                <a:latin typeface="微软雅黑" panose="020B0503020204020204" pitchFamily="34" charset="-122"/>
                <a:ea typeface="微软雅黑" panose="020B0503020204020204" pitchFamily="34" charset="-122"/>
              </a:rPr>
              <a:t>多样性 </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标志</a:t>
            </a:r>
            <a:r>
              <a:rPr lang="zh-CN" altLang="en-US" sz="2600" dirty="0">
                <a:latin typeface="微软雅黑" panose="020B0503020204020204" pitchFamily="34" charset="-122"/>
                <a:ea typeface="微软雅黑" panose="020B0503020204020204" pitchFamily="34" charset="-122"/>
              </a:rPr>
              <a:t>种类繁多、用途广泛，无论从其应用型式、构成形式、表现手段来看，都有着极其丰富的多样性。 </a:t>
            </a:r>
          </a:p>
          <a:p>
            <a:pPr marL="0" indent="0">
              <a:lnSpc>
                <a:spcPts val="3800"/>
              </a:lnSpc>
              <a:spcBef>
                <a:spcPts val="600"/>
              </a:spcBef>
              <a:spcAft>
                <a:spcPts val="600"/>
              </a:spcAft>
              <a:buNone/>
            </a:pPr>
            <a:endParaRPr lang="zh-CN" altLang="en-US" sz="2600" dirty="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pic>
        <p:nvPicPr>
          <p:cNvPr id="5" name="Picture 4" descr="98dfde4edb3c53dcd0c86a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58" y="2945558"/>
            <a:ext cx="6206883" cy="376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438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5</a:t>
            </a:r>
            <a:r>
              <a:rPr lang="en-US" altLang="zh-CN" sz="2800" b="1"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艺术性</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经过</a:t>
            </a:r>
            <a:r>
              <a:rPr lang="zh-CN" altLang="en-US" sz="2600" dirty="0">
                <a:latin typeface="微软雅黑" panose="020B0503020204020204" pitchFamily="34" charset="-122"/>
                <a:ea typeface="微软雅黑" panose="020B0503020204020204" pitchFamily="34" charset="-122"/>
              </a:rPr>
              <a:t>设计的非自然标志都具有某种程度的艺术性。既符合实用要求，又符合美学原则，给予人以美感，是对其艺术性的基本要求。一般来说，艺术性强的标志更能吸引和感染人，给人以强烈和深刻的印象。</a:t>
            </a:r>
          </a:p>
          <a:p>
            <a:pPr marL="0" indent="0">
              <a:lnSpc>
                <a:spcPts val="38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标志</a:t>
            </a:r>
            <a:r>
              <a:rPr lang="zh-CN" altLang="en-US" sz="2600" dirty="0">
                <a:latin typeface="微软雅黑" panose="020B0503020204020204" pitchFamily="34" charset="-122"/>
                <a:ea typeface="微软雅黑" panose="020B0503020204020204" pitchFamily="34" charset="-122"/>
              </a:rPr>
              <a:t>的高度艺术化是时代和文明进步的需要，是人们越来越高的文化素养的体现和审美心理的需要。 </a:t>
            </a:r>
          </a:p>
          <a:p>
            <a:pPr marL="0" indent="0">
              <a:lnSpc>
                <a:spcPts val="3800"/>
              </a:lnSpc>
              <a:spcBef>
                <a:spcPts val="600"/>
              </a:spcBef>
              <a:spcAft>
                <a:spcPts val="600"/>
              </a:spcAft>
              <a:buNone/>
            </a:pPr>
            <a:endParaRPr lang="zh-CN" altLang="en-US" sz="2600" dirty="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pic>
        <p:nvPicPr>
          <p:cNvPr id="6" name="Picture 14" descr="1051221"/>
          <p:cNvPicPr>
            <a:picLocks noChangeAspect="1" noChangeArrowheads="1"/>
          </p:cNvPicPr>
          <p:nvPr/>
        </p:nvPicPr>
        <p:blipFill>
          <a:blip r:embed="rId2">
            <a:extLst>
              <a:ext uri="{28A0092B-C50C-407E-A947-70E740481C1C}">
                <a14:useLocalDpi xmlns:a14="http://schemas.microsoft.com/office/drawing/2010/main" val="0"/>
              </a:ext>
            </a:extLst>
          </a:blip>
          <a:srcRect l="28886" r="29886"/>
          <a:stretch>
            <a:fillRect/>
          </a:stretch>
        </p:blipFill>
        <p:spPr bwMode="auto">
          <a:xfrm>
            <a:off x="8688288" y="3933056"/>
            <a:ext cx="2033516" cy="25419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804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smtClean="0">
                <a:latin typeface="微软雅黑" panose="020B0503020204020204" pitchFamily="34" charset="-122"/>
                <a:ea typeface="微软雅黑" panose="020B0503020204020204" pitchFamily="34" charset="-122"/>
              </a:rPr>
              <a:t>6. </a:t>
            </a:r>
            <a:r>
              <a:rPr lang="zh-CN" altLang="en-US" sz="2800" b="1" dirty="0">
                <a:latin typeface="微软雅黑" panose="020B0503020204020204" pitchFamily="34" charset="-122"/>
                <a:ea typeface="微软雅黑" panose="020B0503020204020204" pitchFamily="34" charset="-122"/>
              </a:rPr>
              <a:t>持久</a:t>
            </a:r>
            <a:r>
              <a:rPr lang="zh-CN" altLang="en-US" sz="2800" b="1" dirty="0" smtClean="0">
                <a:latin typeface="微软雅黑" panose="020B0503020204020204" pitchFamily="34" charset="-122"/>
                <a:ea typeface="微软雅黑" panose="020B0503020204020204" pitchFamily="34" charset="-122"/>
              </a:rPr>
              <a:t>性</a:t>
            </a:r>
            <a:endParaRPr lang="en-US" altLang="zh-CN" sz="2800" b="1" dirty="0" smtClean="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标志与广告或其它宣传品不同，一般都具有长其使用价值，不轻易改动。 </a:t>
            </a:r>
          </a:p>
          <a:p>
            <a:pPr marL="0" indent="0">
              <a:lnSpc>
                <a:spcPts val="38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pic>
        <p:nvPicPr>
          <p:cNvPr id="5" name="Picture 4" descr="20070715_f948a09797cf52577012fV8rRf0CiT9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926" y="3408362"/>
            <a:ext cx="3593441" cy="1016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20071120221235255_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6393" b="25015"/>
          <a:stretch>
            <a:fillRect/>
          </a:stretch>
        </p:blipFill>
        <p:spPr bwMode="auto">
          <a:xfrm>
            <a:off x="5583760" y="3408362"/>
            <a:ext cx="2454065" cy="1014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6" descr="a29d9ba1305d4c9b4710649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4272" y="3429000"/>
            <a:ext cx="2122123" cy="957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298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616624"/>
          </a:xfrm>
        </p:spPr>
        <p:txBody>
          <a:bodyPr>
            <a:noAutofit/>
          </a:bodyPr>
          <a:lstStyle/>
          <a:p>
            <a:pPr marL="0" indent="0">
              <a:lnSpc>
                <a:spcPts val="3800"/>
              </a:lnSpc>
              <a:spcBef>
                <a:spcPts val="600"/>
              </a:spcBef>
              <a:spcAft>
                <a:spcPts val="600"/>
              </a:spcAft>
              <a:buNone/>
            </a:pPr>
            <a:r>
              <a:rPr lang="en-US" altLang="zh-CN" sz="2800" b="1" dirty="0" smtClean="0">
                <a:latin typeface="微软雅黑" panose="020B0503020204020204" pitchFamily="34" charset="-122"/>
                <a:ea typeface="微软雅黑" panose="020B0503020204020204" pitchFamily="34" charset="-122"/>
              </a:rPr>
              <a:t>6. </a:t>
            </a:r>
            <a:r>
              <a:rPr lang="zh-CN" altLang="en-US" sz="2800" b="1" dirty="0">
                <a:latin typeface="微软雅黑" panose="020B0503020204020204" pitchFamily="34" charset="-122"/>
                <a:ea typeface="微软雅黑" panose="020B0503020204020204" pitchFamily="34" charset="-122"/>
              </a:rPr>
              <a:t>持久</a:t>
            </a:r>
            <a:r>
              <a:rPr lang="zh-CN" altLang="en-US" sz="2800" b="1" dirty="0" smtClean="0">
                <a:latin typeface="微软雅黑" panose="020B0503020204020204" pitchFamily="34" charset="-122"/>
                <a:ea typeface="微软雅黑" panose="020B0503020204020204" pitchFamily="34" charset="-122"/>
              </a:rPr>
              <a:t>性</a:t>
            </a:r>
            <a:endParaRPr lang="en-US" altLang="zh-CN" sz="2800" b="1" dirty="0" smtClean="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曾有人断言</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即使</a:t>
            </a:r>
            <a:r>
              <a:rPr lang="zh-CN" altLang="en-US" sz="2600" dirty="0">
                <a:latin typeface="微软雅黑" panose="020B0503020204020204" pitchFamily="34" charset="-122"/>
                <a:ea typeface="微软雅黑" panose="020B0503020204020204" pitchFamily="34" charset="-122"/>
              </a:rPr>
              <a:t>一把火把可口可乐的所有资产烧</a:t>
            </a:r>
            <a:r>
              <a:rPr lang="zh-CN" altLang="en-US" sz="2600" dirty="0" smtClean="0">
                <a:latin typeface="微软雅黑" panose="020B0503020204020204" pitchFamily="34" charset="-122"/>
                <a:ea typeface="微软雅黑" panose="020B0503020204020204" pitchFamily="34" charset="-122"/>
              </a:rPr>
              <a:t>光，可口可乐</a:t>
            </a:r>
            <a:r>
              <a:rPr lang="zh-CN" altLang="en-US" sz="2600" dirty="0">
                <a:latin typeface="微软雅黑" panose="020B0503020204020204" pitchFamily="34" charset="-122"/>
                <a:ea typeface="微软雅黑" panose="020B0503020204020204" pitchFamily="34" charset="-122"/>
              </a:rPr>
              <a:t>凭着其</a:t>
            </a:r>
            <a:r>
              <a:rPr lang="zh-CN" altLang="en-US" sz="2600" dirty="0" smtClean="0">
                <a:latin typeface="微软雅黑" panose="020B0503020204020204" pitchFamily="34" charset="-122"/>
                <a:ea typeface="微软雅黑" panose="020B0503020204020204" pitchFamily="34" charset="-122"/>
              </a:rPr>
              <a:t>商标就</a:t>
            </a:r>
            <a:r>
              <a:rPr lang="zh-CN" altLang="en-US" sz="2600" dirty="0">
                <a:latin typeface="微软雅黑" panose="020B0503020204020204" pitchFamily="34" charset="-122"/>
                <a:ea typeface="微软雅黑" panose="020B0503020204020204" pitchFamily="34" charset="-122"/>
              </a:rPr>
              <a:t>能重新</a:t>
            </a:r>
            <a:r>
              <a:rPr lang="zh-CN" altLang="en-US" sz="2600" dirty="0" smtClean="0">
                <a:latin typeface="微软雅黑" panose="020B0503020204020204" pitchFamily="34" charset="-122"/>
                <a:ea typeface="微软雅黑" panose="020B0503020204020204" pitchFamily="34" charset="-122"/>
              </a:rPr>
              <a:t>起来</a:t>
            </a:r>
            <a:r>
              <a:rPr lang="en-US" altLang="zh-CN" sz="2600" dirty="0" smtClean="0">
                <a:latin typeface="微软雅黑" panose="020B0503020204020204" pitchFamily="34" charset="-122"/>
                <a:ea typeface="微软雅黑" panose="020B0503020204020204" pitchFamily="34" charset="-122"/>
              </a:rPr>
              <a:t>”</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smtClean="0">
                <a:latin typeface="微软雅黑" panose="020B0503020204020204" pitchFamily="34" charset="-122"/>
                <a:ea typeface="微软雅黑" panose="020B0503020204020204" pitchFamily="34" charset="-122"/>
              </a:rPr>
              <a:t>具有</a:t>
            </a:r>
            <a:r>
              <a:rPr lang="zh-CN" altLang="en-US" sz="2600" dirty="0">
                <a:latin typeface="微软雅黑" panose="020B0503020204020204" pitchFamily="34" charset="-122"/>
                <a:ea typeface="微软雅黑" panose="020B0503020204020204" pitchFamily="34" charset="-122"/>
              </a:rPr>
              <a:t>长远眼光的</a:t>
            </a:r>
            <a:r>
              <a:rPr lang="zh-CN" altLang="en-US" sz="2600" dirty="0" smtClean="0">
                <a:latin typeface="微软雅黑" panose="020B0503020204020204" pitchFamily="34" charset="-122"/>
                <a:ea typeface="微软雅黑" panose="020B0503020204020204" pitchFamily="34" charset="-122"/>
              </a:rPr>
              <a:t>企业十分</a:t>
            </a:r>
            <a:r>
              <a:rPr lang="zh-CN" altLang="en-US" sz="2600" dirty="0">
                <a:latin typeface="微软雅黑" panose="020B0503020204020204" pitchFamily="34" charset="-122"/>
                <a:ea typeface="微软雅黑" panose="020B0503020204020204" pitchFamily="34" charset="-122"/>
              </a:rPr>
              <a:t>重视</a:t>
            </a:r>
            <a:r>
              <a:rPr lang="en-US" altLang="zh-CN" sz="2600" dirty="0">
                <a:latin typeface="微软雅黑" panose="020B0503020204020204" pitchFamily="34" charset="-122"/>
                <a:ea typeface="微软雅黑" panose="020B0503020204020204" pitchFamily="34" charset="-122"/>
              </a:rPr>
              <a:t>logo</a:t>
            </a:r>
            <a:r>
              <a:rPr lang="zh-CN" altLang="en-US" sz="2600" dirty="0" smtClean="0">
                <a:latin typeface="微软雅黑" panose="020B0503020204020204" pitchFamily="34" charset="-122"/>
                <a:ea typeface="微软雅黑" panose="020B0503020204020204" pitchFamily="34" charset="-122"/>
              </a:rPr>
              <a:t>设计。在</a:t>
            </a:r>
            <a:r>
              <a:rPr lang="zh-CN" altLang="en-US" sz="2600" dirty="0">
                <a:latin typeface="微软雅黑" panose="020B0503020204020204" pitchFamily="34" charset="-122"/>
                <a:ea typeface="微软雅黑" panose="020B0503020204020204" pitchFamily="34" charset="-122"/>
              </a:rPr>
              <a:t>企业建立</a:t>
            </a:r>
            <a:r>
              <a:rPr lang="zh-CN" altLang="en-US" sz="2600" dirty="0" smtClean="0">
                <a:latin typeface="微软雅黑" panose="020B0503020204020204" pitchFamily="34" charset="-122"/>
                <a:ea typeface="微软雅黑" panose="020B0503020204020204" pitchFamily="34" charset="-122"/>
              </a:rPr>
              <a:t>初期，好的</a:t>
            </a:r>
            <a:r>
              <a:rPr lang="en-US" altLang="zh-CN" sz="2600" dirty="0">
                <a:latin typeface="微软雅黑" panose="020B0503020204020204" pitchFamily="34" charset="-122"/>
                <a:ea typeface="微软雅黑" panose="020B0503020204020204" pitchFamily="34" charset="-122"/>
              </a:rPr>
              <a:t>logo</a:t>
            </a:r>
            <a:r>
              <a:rPr lang="zh-CN" altLang="en-US" sz="2600" dirty="0">
                <a:latin typeface="微软雅黑" panose="020B0503020204020204" pitchFamily="34" charset="-122"/>
                <a:ea typeface="微软雅黑" panose="020B0503020204020204" pitchFamily="34" charset="-122"/>
              </a:rPr>
              <a:t>设计无疑是日后无形资产积累的重要</a:t>
            </a:r>
            <a:r>
              <a:rPr lang="zh-CN" altLang="en-US" sz="2600" dirty="0" smtClean="0">
                <a:latin typeface="微软雅黑" panose="020B0503020204020204" pitchFamily="34" charset="-122"/>
                <a:ea typeface="微软雅黑" panose="020B0503020204020204" pitchFamily="34" charset="-122"/>
              </a:rPr>
              <a:t>载体，如果</a:t>
            </a:r>
            <a:r>
              <a:rPr lang="zh-CN" altLang="en-US" sz="2600" dirty="0">
                <a:latin typeface="微软雅黑" panose="020B0503020204020204" pitchFamily="34" charset="-122"/>
                <a:ea typeface="微软雅黑" panose="020B0503020204020204" pitchFamily="34" charset="-122"/>
              </a:rPr>
              <a:t>没有能客观反映企业</a:t>
            </a:r>
            <a:r>
              <a:rPr lang="zh-CN" altLang="en-US" sz="2600" dirty="0" smtClean="0">
                <a:latin typeface="微软雅黑" panose="020B0503020204020204" pitchFamily="34" charset="-122"/>
                <a:ea typeface="微软雅黑" panose="020B0503020204020204" pitchFamily="34" charset="-122"/>
              </a:rPr>
              <a:t>精神，产业特点，造型</a:t>
            </a:r>
            <a:r>
              <a:rPr lang="zh-CN" altLang="en-US" sz="2600" dirty="0">
                <a:latin typeface="微软雅黑" panose="020B0503020204020204" pitchFamily="34" charset="-122"/>
                <a:ea typeface="微软雅黑" panose="020B0503020204020204" pitchFamily="34" charset="-122"/>
              </a:rPr>
              <a:t>科学优美的</a:t>
            </a:r>
            <a:r>
              <a:rPr lang="zh-CN" altLang="en-US" sz="2600" dirty="0" smtClean="0">
                <a:latin typeface="微软雅黑" panose="020B0503020204020204" pitchFamily="34" charset="-122"/>
                <a:ea typeface="微软雅黑" panose="020B0503020204020204" pitchFamily="34" charset="-122"/>
              </a:rPr>
              <a:t>标志，等</a:t>
            </a:r>
            <a:r>
              <a:rPr lang="zh-CN" altLang="en-US" sz="2600" dirty="0">
                <a:latin typeface="微软雅黑" panose="020B0503020204020204" pitchFamily="34" charset="-122"/>
                <a:ea typeface="微软雅黑" panose="020B0503020204020204" pitchFamily="34" charset="-122"/>
              </a:rPr>
              <a:t>企业发展</a:t>
            </a:r>
            <a:r>
              <a:rPr lang="zh-CN" altLang="en-US" sz="2600" dirty="0" smtClean="0">
                <a:latin typeface="微软雅黑" panose="020B0503020204020204" pitchFamily="34" charset="-122"/>
                <a:ea typeface="微软雅黑" panose="020B0503020204020204" pitchFamily="34" charset="-122"/>
              </a:rPr>
              <a:t>起来再做</a:t>
            </a:r>
            <a:r>
              <a:rPr lang="zh-CN" altLang="en-US" sz="2600" dirty="0">
                <a:latin typeface="微软雅黑" panose="020B0503020204020204" pitchFamily="34" charset="-122"/>
                <a:ea typeface="微软雅黑" panose="020B0503020204020204" pitchFamily="34" charset="-122"/>
              </a:rPr>
              <a:t>变化</a:t>
            </a:r>
            <a:r>
              <a:rPr lang="zh-CN" altLang="en-US" sz="2600" dirty="0" smtClean="0">
                <a:latin typeface="微软雅黑" panose="020B0503020204020204" pitchFamily="34" charset="-122"/>
                <a:ea typeface="微软雅黑" panose="020B0503020204020204" pitchFamily="34" charset="-122"/>
              </a:rPr>
              <a:t>调整，将</a:t>
            </a:r>
            <a:r>
              <a:rPr lang="zh-CN" altLang="en-US" sz="2600" dirty="0">
                <a:latin typeface="微软雅黑" panose="020B0503020204020204" pitchFamily="34" charset="-122"/>
                <a:ea typeface="微软雅黑" panose="020B0503020204020204" pitchFamily="34" charset="-122"/>
              </a:rPr>
              <a:t>对企业造成不必要的浪费和</a:t>
            </a:r>
            <a:r>
              <a:rPr lang="zh-CN" altLang="en-US" sz="2600" dirty="0" smtClean="0">
                <a:latin typeface="微软雅黑" panose="020B0503020204020204" pitchFamily="34" charset="-122"/>
                <a:ea typeface="微软雅黑" panose="020B0503020204020204" pitchFamily="34" charset="-122"/>
              </a:rPr>
              <a:t>损失。</a:t>
            </a:r>
            <a:endParaRPr lang="en-US" altLang="zh-CN" sz="2600" dirty="0">
              <a:latin typeface="微软雅黑" panose="020B0503020204020204" pitchFamily="34" charset="-122"/>
              <a:ea typeface="微软雅黑" panose="020B0503020204020204" pitchFamily="34" charset="-122"/>
            </a:endParaRPr>
          </a:p>
          <a:p>
            <a:pPr>
              <a:lnSpc>
                <a:spcPts val="3800"/>
              </a:lnSpc>
              <a:spcBef>
                <a:spcPts val="600"/>
              </a:spcBef>
              <a:spcAft>
                <a:spcPts val="600"/>
              </a:spcAft>
            </a:pPr>
            <a:r>
              <a:rPr lang="zh-CN" altLang="en-US" sz="2600" dirty="0">
                <a:latin typeface="微软雅黑" panose="020B0503020204020204" pitchFamily="34" charset="-122"/>
                <a:ea typeface="微软雅黑" panose="020B0503020204020204" pitchFamily="34" charset="-122"/>
              </a:rPr>
              <a:t>中国银行进行标志变更</a:t>
            </a:r>
            <a:r>
              <a:rPr lang="zh-CN" altLang="en-US" sz="2600" dirty="0" smtClean="0">
                <a:latin typeface="微软雅黑" panose="020B0503020204020204" pitchFamily="34" charset="-122"/>
                <a:ea typeface="微软雅黑" panose="020B0503020204020204" pitchFamily="34" charset="-122"/>
              </a:rPr>
              <a:t>后，仅</a:t>
            </a:r>
            <a:r>
              <a:rPr lang="zh-CN" altLang="en-US" sz="2600" dirty="0">
                <a:latin typeface="微软雅黑" panose="020B0503020204020204" pitchFamily="34" charset="-122"/>
                <a:ea typeface="微软雅黑" panose="020B0503020204020204" pitchFamily="34" charset="-122"/>
              </a:rPr>
              <a:t>全国拆除更换的户外</a:t>
            </a:r>
            <a:r>
              <a:rPr lang="zh-CN" altLang="en-US" sz="2600" dirty="0" smtClean="0">
                <a:latin typeface="微软雅黑" panose="020B0503020204020204" pitchFamily="34" charset="-122"/>
                <a:ea typeface="微软雅黑" panose="020B0503020204020204" pitchFamily="34" charset="-122"/>
              </a:rPr>
              <a:t>媒体，就</a:t>
            </a:r>
            <a:r>
              <a:rPr lang="zh-CN" altLang="en-US" sz="2600" dirty="0">
                <a:latin typeface="微软雅黑" panose="020B0503020204020204" pitchFamily="34" charset="-122"/>
                <a:ea typeface="微软雅黑" panose="020B0503020204020204" pitchFamily="34" charset="-122"/>
              </a:rPr>
              <a:t>造成了</a:t>
            </a:r>
            <a:r>
              <a:rPr lang="en-US" altLang="zh-CN" sz="2600" dirty="0">
                <a:latin typeface="微软雅黑" panose="020B0503020204020204" pitchFamily="34" charset="-122"/>
                <a:ea typeface="微软雅黑" panose="020B0503020204020204" pitchFamily="34" charset="-122"/>
              </a:rPr>
              <a:t>2000</a:t>
            </a:r>
            <a:r>
              <a:rPr lang="zh-CN" altLang="en-US" sz="2600" dirty="0">
                <a:latin typeface="微软雅黑" panose="020B0503020204020204" pitchFamily="34" charset="-122"/>
                <a:ea typeface="微软雅黑" panose="020B0503020204020204" pitchFamily="34" charset="-122"/>
              </a:rPr>
              <a:t>万的</a:t>
            </a:r>
            <a:r>
              <a:rPr lang="zh-CN" altLang="en-US" sz="2600" dirty="0" smtClean="0">
                <a:latin typeface="微软雅黑" panose="020B0503020204020204" pitchFamily="34" charset="-122"/>
                <a:ea typeface="微软雅黑" panose="020B0503020204020204" pitchFamily="34" charset="-122"/>
              </a:rPr>
              <a:t>损失。</a:t>
            </a:r>
            <a:endParaRPr lang="en-US" altLang="zh-CN" sz="2600" dirty="0">
              <a:latin typeface="微软雅黑" panose="020B0503020204020204" pitchFamily="34" charset="-122"/>
              <a:ea typeface="微软雅黑" panose="020B0503020204020204" pitchFamily="34" charset="-122"/>
            </a:endParaRPr>
          </a:p>
          <a:p>
            <a:pPr marL="0" indent="0">
              <a:lnSpc>
                <a:spcPts val="3800"/>
              </a:lnSpc>
              <a:spcBef>
                <a:spcPts val="600"/>
              </a:spcBef>
              <a:spcAft>
                <a:spcPts val="600"/>
              </a:spcAft>
              <a:buNone/>
            </a:pPr>
            <a:endParaRPr lang="en-US" altLang="zh-CN" sz="2600" b="1" dirty="0" smtClean="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LOGO</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的</a:t>
            </a:r>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特点与设计原则</a:t>
            </a:r>
          </a:p>
        </p:txBody>
      </p:sp>
    </p:spTree>
    <p:extLst>
      <p:ext uri="{BB962C8B-B14F-4D97-AF65-F5344CB8AC3E}">
        <p14:creationId xmlns:p14="http://schemas.microsoft.com/office/powerpoint/2010/main" val="2735851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4197BE28-9A5D-40F0-8A1D-BC11DC1C6011}" vid="{551EF0CD-9501-4801-8872-00C433600C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4843</TotalTime>
  <Words>2283</Words>
  <Application>Microsoft Office PowerPoint</Application>
  <PresentationFormat>宽屏</PresentationFormat>
  <Paragraphs>170</Paragraphs>
  <Slides>50</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等线</vt:lpstr>
      <vt:lpstr>等线 Light</vt:lpstr>
      <vt:lpstr>宋体</vt:lpstr>
      <vt:lpstr>宋体</vt:lpstr>
      <vt:lpstr>微软雅黑</vt:lpstr>
      <vt:lpstr>Arial</vt:lpstr>
      <vt:lpstr>Calibri</vt:lpstr>
      <vt:lpstr>Calibri Light</vt:lpstr>
      <vt:lpstr>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walkinnet</dc:creator>
  <cp:lastModifiedBy>MengYi</cp:lastModifiedBy>
  <cp:revision>245</cp:revision>
  <dcterms:created xsi:type="dcterms:W3CDTF">2008-09-13T15:06:20Z</dcterms:created>
  <dcterms:modified xsi:type="dcterms:W3CDTF">2017-08-16T13:50:51Z</dcterms:modified>
</cp:coreProperties>
</file>